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4"/>
    <p:sldMasterId id="2147483660" r:id="rId5"/>
  </p:sldMasterIdLst>
  <p:notesMasterIdLst>
    <p:notesMasterId r:id="rId41"/>
  </p:notesMasterIdLst>
  <p:sldIdLst>
    <p:sldId id="256" r:id="rId6"/>
    <p:sldId id="261" r:id="rId7"/>
    <p:sldId id="276" r:id="rId8"/>
    <p:sldId id="295" r:id="rId9"/>
    <p:sldId id="262" r:id="rId10"/>
    <p:sldId id="296" r:id="rId11"/>
    <p:sldId id="270" r:id="rId12"/>
    <p:sldId id="314" r:id="rId13"/>
    <p:sldId id="258" r:id="rId14"/>
    <p:sldId id="315" r:id="rId15"/>
    <p:sldId id="279" r:id="rId16"/>
    <p:sldId id="280" r:id="rId17"/>
    <p:sldId id="267" r:id="rId18"/>
    <p:sldId id="282" r:id="rId19"/>
    <p:sldId id="283" r:id="rId20"/>
    <p:sldId id="284" r:id="rId21"/>
    <p:sldId id="287" r:id="rId22"/>
    <p:sldId id="285" r:id="rId23"/>
    <p:sldId id="286" r:id="rId24"/>
    <p:sldId id="290" r:id="rId25"/>
    <p:sldId id="292" r:id="rId26"/>
    <p:sldId id="271" r:id="rId27"/>
    <p:sldId id="291" r:id="rId28"/>
    <p:sldId id="289" r:id="rId29"/>
    <p:sldId id="288" r:id="rId30"/>
    <p:sldId id="293" r:id="rId31"/>
    <p:sldId id="294" r:id="rId32"/>
    <p:sldId id="274" r:id="rId33"/>
    <p:sldId id="269" r:id="rId34"/>
    <p:sldId id="275" r:id="rId35"/>
    <p:sldId id="316" r:id="rId36"/>
    <p:sldId id="319" r:id="rId37"/>
    <p:sldId id="318" r:id="rId38"/>
    <p:sldId id="320" r:id="rId39"/>
    <p:sldId id="321" r:id="rId40"/>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4"/>
    <p:restoredTop sz="62510" autoAdjust="0"/>
  </p:normalViewPr>
  <p:slideViewPr>
    <p:cSldViewPr>
      <p:cViewPr varScale="1">
        <p:scale>
          <a:sx n="73" d="100"/>
          <a:sy n="73" d="100"/>
        </p:scale>
        <p:origin x="4819" y="5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0" Type="http://schemas.openxmlformats.org/officeDocument/2006/relationships/slide" Target="slides/slide15.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F8F1C1-93D0-A748-8CFC-15E3D85FD408}" type="doc">
      <dgm:prSet loTypeId="urn:microsoft.com/office/officeart/2005/8/layout/pyramid2" loCatId="" qsTypeId="urn:microsoft.com/office/officeart/2005/8/quickstyle/simple3" qsCatId="simple" csTypeId="urn:microsoft.com/office/officeart/2005/8/colors/accent2_2" csCatId="accent2" phldr="1"/>
      <dgm:spPr/>
      <dgm:t>
        <a:bodyPr/>
        <a:lstStyle/>
        <a:p>
          <a:endParaRPr lang="en-US"/>
        </a:p>
      </dgm:t>
    </dgm:pt>
    <dgm:pt modelId="{732D3A47-2593-AE42-9DB1-6716B8FEA192}">
      <dgm:prSet phldrT="[Text]" custT="1"/>
      <dgm:spPr/>
      <dgm:t>
        <a:bodyPr/>
        <a:lstStyle/>
        <a:p>
          <a:pPr>
            <a:buFont typeface="Arial" panose="020B0604020202020204" pitchFamily="34" charset="0"/>
            <a:buChar char="•"/>
          </a:pPr>
          <a:r>
            <a:rPr lang="en-US" altLang="en-US" sz="1400" b="1" dirty="0">
              <a:latin typeface="Arial" panose="020B0604020202020204" pitchFamily="34" charset="0"/>
              <a:cs typeface="Arial" panose="020B0604020202020204" pitchFamily="34" charset="0"/>
            </a:rPr>
            <a:t>Societal Impact: </a:t>
          </a:r>
        </a:p>
        <a:p>
          <a:pPr>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Less legal issues, data driven insights for policy making</a:t>
          </a:r>
          <a:endParaRPr lang="en-US" sz="1400" dirty="0">
            <a:latin typeface="Arial" panose="020B0604020202020204" pitchFamily="34" charset="0"/>
            <a:cs typeface="Arial" panose="020B0604020202020204" pitchFamily="34" charset="0"/>
          </a:endParaRPr>
        </a:p>
      </dgm:t>
    </dgm:pt>
    <dgm:pt modelId="{4AAF85B9-E111-494F-A553-39AC9394A47C}" type="parTrans" cxnId="{4582B63C-670C-5947-A021-B557411E108F}">
      <dgm:prSet/>
      <dgm:spPr/>
      <dgm:t>
        <a:bodyPr/>
        <a:lstStyle/>
        <a:p>
          <a:endParaRPr lang="en-US" sz="1400">
            <a:latin typeface="Arial" panose="020B0604020202020204" pitchFamily="34" charset="0"/>
            <a:cs typeface="Arial" panose="020B0604020202020204" pitchFamily="34" charset="0"/>
          </a:endParaRPr>
        </a:p>
      </dgm:t>
    </dgm:pt>
    <dgm:pt modelId="{A8D1EE00-809B-9C47-8E34-E8131541C867}" type="sibTrans" cxnId="{4582B63C-670C-5947-A021-B557411E108F}">
      <dgm:prSet/>
      <dgm:spPr/>
      <dgm:t>
        <a:bodyPr/>
        <a:lstStyle/>
        <a:p>
          <a:endParaRPr lang="en-US" sz="1400">
            <a:latin typeface="Arial" panose="020B0604020202020204" pitchFamily="34" charset="0"/>
            <a:cs typeface="Arial" panose="020B0604020202020204" pitchFamily="34" charset="0"/>
          </a:endParaRPr>
        </a:p>
      </dgm:t>
    </dgm:pt>
    <dgm:pt modelId="{C0457025-4808-924C-B1B2-D5205CF74864}">
      <dgm:prSet custT="1"/>
      <dgm:spPr/>
      <dgm:t>
        <a:bodyPr/>
        <a:lstStyle/>
        <a:p>
          <a:r>
            <a:rPr lang="en-US" altLang="en-US" sz="1400" b="1" dirty="0">
              <a:latin typeface="Arial" panose="020B0604020202020204" pitchFamily="34" charset="0"/>
              <a:cs typeface="Arial" panose="020B0604020202020204" pitchFamily="34" charset="0"/>
            </a:rPr>
            <a:t>Public Health: </a:t>
          </a:r>
        </a:p>
        <a:p>
          <a:r>
            <a:rPr lang="en-US" altLang="en-US" sz="1400" dirty="0">
              <a:latin typeface="Arial" panose="020B0604020202020204" pitchFamily="34" charset="0"/>
              <a:cs typeface="Arial" panose="020B0604020202020204" pitchFamily="34" charset="0"/>
            </a:rPr>
            <a:t>Better prevention, less system strain.</a:t>
          </a:r>
        </a:p>
      </dgm:t>
    </dgm:pt>
    <dgm:pt modelId="{76041310-5648-BD41-BCB9-B7B8768B43F9}" type="parTrans" cxnId="{8E46F634-E2A3-3E40-AE8C-4C211DFF19BC}">
      <dgm:prSet/>
      <dgm:spPr/>
      <dgm:t>
        <a:bodyPr/>
        <a:lstStyle/>
        <a:p>
          <a:endParaRPr lang="en-US" sz="1400">
            <a:latin typeface="Arial" panose="020B0604020202020204" pitchFamily="34" charset="0"/>
            <a:cs typeface="Arial" panose="020B0604020202020204" pitchFamily="34" charset="0"/>
          </a:endParaRPr>
        </a:p>
      </dgm:t>
    </dgm:pt>
    <dgm:pt modelId="{033995C5-E8C8-BC4F-B0A4-32AE35BF042D}" type="sibTrans" cxnId="{8E46F634-E2A3-3E40-AE8C-4C211DFF19BC}">
      <dgm:prSet/>
      <dgm:spPr/>
      <dgm:t>
        <a:bodyPr/>
        <a:lstStyle/>
        <a:p>
          <a:endParaRPr lang="en-US" sz="1400">
            <a:latin typeface="Arial" panose="020B0604020202020204" pitchFamily="34" charset="0"/>
            <a:cs typeface="Arial" panose="020B0604020202020204" pitchFamily="34" charset="0"/>
          </a:endParaRPr>
        </a:p>
      </dgm:t>
    </dgm:pt>
    <dgm:pt modelId="{E7008252-84FD-AD49-8AD9-BDB19F199A0A}">
      <dgm:prSet phldrT="[Text]" custT="1"/>
      <dgm:spPr/>
      <dgm:t>
        <a:bodyPr/>
        <a:lstStyle/>
        <a:p>
          <a:pPr>
            <a:buFont typeface="Arial" panose="020B0604020202020204" pitchFamily="34" charset="0"/>
            <a:buChar char="•"/>
          </a:pPr>
          <a:r>
            <a:rPr lang="en-US" altLang="en-US" sz="1400" b="1" dirty="0">
              <a:latin typeface="Arial" panose="020B0604020202020204" pitchFamily="34" charset="0"/>
              <a:cs typeface="Arial" panose="020B0604020202020204" pitchFamily="34" charset="0"/>
            </a:rPr>
            <a:t>Individual Level: </a:t>
          </a:r>
        </a:p>
        <a:p>
          <a:pPr>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Fewer health, dependency, and legal issues</a:t>
          </a:r>
        </a:p>
      </dgm:t>
    </dgm:pt>
    <dgm:pt modelId="{A46AAA34-2EB2-CE4D-BD7E-E3DFB4D306B6}" type="parTrans" cxnId="{E98A58EE-BEB7-8445-8EDC-A8782583F0F9}">
      <dgm:prSet/>
      <dgm:spPr/>
      <dgm:t>
        <a:bodyPr/>
        <a:lstStyle/>
        <a:p>
          <a:endParaRPr lang="en-US" sz="1400">
            <a:latin typeface="Arial" panose="020B0604020202020204" pitchFamily="34" charset="0"/>
            <a:cs typeface="Arial" panose="020B0604020202020204" pitchFamily="34" charset="0"/>
          </a:endParaRPr>
        </a:p>
      </dgm:t>
    </dgm:pt>
    <dgm:pt modelId="{4D1AF34F-6949-7943-A489-C8EFD23BEC86}" type="sibTrans" cxnId="{E98A58EE-BEB7-8445-8EDC-A8782583F0F9}">
      <dgm:prSet/>
      <dgm:spPr/>
      <dgm:t>
        <a:bodyPr/>
        <a:lstStyle/>
        <a:p>
          <a:endParaRPr lang="en-US" sz="1400">
            <a:latin typeface="Arial" panose="020B0604020202020204" pitchFamily="34" charset="0"/>
            <a:cs typeface="Arial" panose="020B0604020202020204" pitchFamily="34" charset="0"/>
          </a:endParaRPr>
        </a:p>
      </dgm:t>
    </dgm:pt>
    <dgm:pt modelId="{573C9B76-3D61-4344-BF9E-B54B01CB301E}" type="pres">
      <dgm:prSet presAssocID="{88F8F1C1-93D0-A748-8CFC-15E3D85FD408}" presName="compositeShape" presStyleCnt="0">
        <dgm:presLayoutVars>
          <dgm:dir/>
          <dgm:resizeHandles/>
        </dgm:presLayoutVars>
      </dgm:prSet>
      <dgm:spPr/>
    </dgm:pt>
    <dgm:pt modelId="{FCD702FA-80AA-A94F-BC68-9C8F692734DA}" type="pres">
      <dgm:prSet presAssocID="{88F8F1C1-93D0-A748-8CFC-15E3D85FD408}" presName="pyramid" presStyleLbl="node1" presStyleIdx="0" presStyleCnt="1"/>
      <dgm:spPr/>
    </dgm:pt>
    <dgm:pt modelId="{201373E7-4A70-7143-A641-1C55A9D1C171}" type="pres">
      <dgm:prSet presAssocID="{88F8F1C1-93D0-A748-8CFC-15E3D85FD408}" presName="theList" presStyleCnt="0"/>
      <dgm:spPr/>
    </dgm:pt>
    <dgm:pt modelId="{FC885C41-004B-A14E-8A2F-9C2398FF8517}" type="pres">
      <dgm:prSet presAssocID="{732D3A47-2593-AE42-9DB1-6716B8FEA192}" presName="aNode" presStyleLbl="fgAcc1" presStyleIdx="0" presStyleCnt="3" custScaleX="140385" custLinFactNeighborX="19711">
        <dgm:presLayoutVars>
          <dgm:bulletEnabled val="1"/>
        </dgm:presLayoutVars>
      </dgm:prSet>
      <dgm:spPr/>
    </dgm:pt>
    <dgm:pt modelId="{2AE7F433-3470-4244-B527-9531296432E6}" type="pres">
      <dgm:prSet presAssocID="{732D3A47-2593-AE42-9DB1-6716B8FEA192}" presName="aSpace" presStyleCnt="0"/>
      <dgm:spPr/>
    </dgm:pt>
    <dgm:pt modelId="{F4C1E909-F975-B14D-8330-CF0FB1DEF018}" type="pres">
      <dgm:prSet presAssocID="{C0457025-4808-924C-B1B2-D5205CF74864}" presName="aNode" presStyleLbl="fgAcc1" presStyleIdx="1" presStyleCnt="3" custScaleX="140385" custLinFactNeighborX="19711">
        <dgm:presLayoutVars>
          <dgm:bulletEnabled val="1"/>
        </dgm:presLayoutVars>
      </dgm:prSet>
      <dgm:spPr/>
    </dgm:pt>
    <dgm:pt modelId="{69B67FD4-92B5-6E45-9A2E-D3F37BA45DC5}" type="pres">
      <dgm:prSet presAssocID="{C0457025-4808-924C-B1B2-D5205CF74864}" presName="aSpace" presStyleCnt="0"/>
      <dgm:spPr/>
    </dgm:pt>
    <dgm:pt modelId="{9BDBDC03-DBBC-FE48-BA21-D71831FC49CC}" type="pres">
      <dgm:prSet presAssocID="{E7008252-84FD-AD49-8AD9-BDB19F199A0A}" presName="aNode" presStyleLbl="fgAcc1" presStyleIdx="2" presStyleCnt="3" custScaleX="140385" custLinFactNeighborX="19711">
        <dgm:presLayoutVars>
          <dgm:bulletEnabled val="1"/>
        </dgm:presLayoutVars>
      </dgm:prSet>
      <dgm:spPr/>
    </dgm:pt>
    <dgm:pt modelId="{5D94C10F-B4EC-4B49-AD59-DCA520A443EE}" type="pres">
      <dgm:prSet presAssocID="{E7008252-84FD-AD49-8AD9-BDB19F199A0A}" presName="aSpace" presStyleCnt="0"/>
      <dgm:spPr/>
    </dgm:pt>
  </dgm:ptLst>
  <dgm:cxnLst>
    <dgm:cxn modelId="{854EF533-4150-274B-B260-210092442BB4}" type="presOf" srcId="{E7008252-84FD-AD49-8AD9-BDB19F199A0A}" destId="{9BDBDC03-DBBC-FE48-BA21-D71831FC49CC}" srcOrd="0" destOrd="0" presId="urn:microsoft.com/office/officeart/2005/8/layout/pyramid2"/>
    <dgm:cxn modelId="{8E46F634-E2A3-3E40-AE8C-4C211DFF19BC}" srcId="{88F8F1C1-93D0-A748-8CFC-15E3D85FD408}" destId="{C0457025-4808-924C-B1B2-D5205CF74864}" srcOrd="1" destOrd="0" parTransId="{76041310-5648-BD41-BCB9-B7B8768B43F9}" sibTransId="{033995C5-E8C8-BC4F-B0A4-32AE35BF042D}"/>
    <dgm:cxn modelId="{4582B63C-670C-5947-A021-B557411E108F}" srcId="{88F8F1C1-93D0-A748-8CFC-15E3D85FD408}" destId="{732D3A47-2593-AE42-9DB1-6716B8FEA192}" srcOrd="0" destOrd="0" parTransId="{4AAF85B9-E111-494F-A553-39AC9394A47C}" sibTransId="{A8D1EE00-809B-9C47-8E34-E8131541C867}"/>
    <dgm:cxn modelId="{900C215C-7E3D-544A-A87B-603C5BCF85B0}" type="presOf" srcId="{C0457025-4808-924C-B1B2-D5205CF74864}" destId="{F4C1E909-F975-B14D-8330-CF0FB1DEF018}" srcOrd="0" destOrd="0" presId="urn:microsoft.com/office/officeart/2005/8/layout/pyramid2"/>
    <dgm:cxn modelId="{B8C8F8B7-14A6-F84D-B345-4FD59B327FB3}" type="presOf" srcId="{88F8F1C1-93D0-A748-8CFC-15E3D85FD408}" destId="{573C9B76-3D61-4344-BF9E-B54B01CB301E}" srcOrd="0" destOrd="0" presId="urn:microsoft.com/office/officeart/2005/8/layout/pyramid2"/>
    <dgm:cxn modelId="{F6D4ABBE-FED0-6D49-81BC-9C58208D33C1}" type="presOf" srcId="{732D3A47-2593-AE42-9DB1-6716B8FEA192}" destId="{FC885C41-004B-A14E-8A2F-9C2398FF8517}" srcOrd="0" destOrd="0" presId="urn:microsoft.com/office/officeart/2005/8/layout/pyramid2"/>
    <dgm:cxn modelId="{E98A58EE-BEB7-8445-8EDC-A8782583F0F9}" srcId="{88F8F1C1-93D0-A748-8CFC-15E3D85FD408}" destId="{E7008252-84FD-AD49-8AD9-BDB19F199A0A}" srcOrd="2" destOrd="0" parTransId="{A46AAA34-2EB2-CE4D-BD7E-E3DFB4D306B6}" sibTransId="{4D1AF34F-6949-7943-A489-C8EFD23BEC86}"/>
    <dgm:cxn modelId="{68BF50D2-22AD-D942-AF79-B83181C27EFB}" type="presParOf" srcId="{573C9B76-3D61-4344-BF9E-B54B01CB301E}" destId="{FCD702FA-80AA-A94F-BC68-9C8F692734DA}" srcOrd="0" destOrd="0" presId="urn:microsoft.com/office/officeart/2005/8/layout/pyramid2"/>
    <dgm:cxn modelId="{10B92B33-5F43-3E46-8575-B0C12191A5D3}" type="presParOf" srcId="{573C9B76-3D61-4344-BF9E-B54B01CB301E}" destId="{201373E7-4A70-7143-A641-1C55A9D1C171}" srcOrd="1" destOrd="0" presId="urn:microsoft.com/office/officeart/2005/8/layout/pyramid2"/>
    <dgm:cxn modelId="{7F9CBF60-197E-EF4A-B2BE-E05567F3368B}" type="presParOf" srcId="{201373E7-4A70-7143-A641-1C55A9D1C171}" destId="{FC885C41-004B-A14E-8A2F-9C2398FF8517}" srcOrd="0" destOrd="0" presId="urn:microsoft.com/office/officeart/2005/8/layout/pyramid2"/>
    <dgm:cxn modelId="{855CFCFE-8EB2-534C-ACF4-7802BAFD8540}" type="presParOf" srcId="{201373E7-4A70-7143-A641-1C55A9D1C171}" destId="{2AE7F433-3470-4244-B527-9531296432E6}" srcOrd="1" destOrd="0" presId="urn:microsoft.com/office/officeart/2005/8/layout/pyramid2"/>
    <dgm:cxn modelId="{C64EB403-6CF5-5140-9153-D8B38B2E37B4}" type="presParOf" srcId="{201373E7-4A70-7143-A641-1C55A9D1C171}" destId="{F4C1E909-F975-B14D-8330-CF0FB1DEF018}" srcOrd="2" destOrd="0" presId="urn:microsoft.com/office/officeart/2005/8/layout/pyramid2"/>
    <dgm:cxn modelId="{AC6FFDD0-A81F-9B43-BF2D-DE4A0481666A}" type="presParOf" srcId="{201373E7-4A70-7143-A641-1C55A9D1C171}" destId="{69B67FD4-92B5-6E45-9A2E-D3F37BA45DC5}" srcOrd="3" destOrd="0" presId="urn:microsoft.com/office/officeart/2005/8/layout/pyramid2"/>
    <dgm:cxn modelId="{DCED43B2-47BE-E44C-96FA-2A30E7EFCF33}" type="presParOf" srcId="{201373E7-4A70-7143-A641-1C55A9D1C171}" destId="{9BDBDC03-DBBC-FE48-BA21-D71831FC49CC}" srcOrd="4" destOrd="0" presId="urn:microsoft.com/office/officeart/2005/8/layout/pyramid2"/>
    <dgm:cxn modelId="{CBB9DE61-EA20-9E4B-A7BE-5D2189C66873}" type="presParOf" srcId="{201373E7-4A70-7143-A641-1C55A9D1C171}" destId="{5D94C10F-B4EC-4B49-AD59-DCA520A443EE}"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D702FA-80AA-A94F-BC68-9C8F692734DA}">
      <dsp:nvSpPr>
        <dsp:cNvPr id="0" name=""/>
        <dsp:cNvSpPr/>
      </dsp:nvSpPr>
      <dsp:spPr>
        <a:xfrm>
          <a:off x="825497" y="0"/>
          <a:ext cx="4064000" cy="4064000"/>
        </a:xfrm>
        <a:prstGeom prst="triangle">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C885C41-004B-A14E-8A2F-9C2398FF8517}">
      <dsp:nvSpPr>
        <dsp:cNvPr id="0" name=""/>
        <dsp:cNvSpPr/>
      </dsp:nvSpPr>
      <dsp:spPr>
        <a:xfrm>
          <a:off x="2844778" y="408582"/>
          <a:ext cx="3708410" cy="962025"/>
        </a:xfrm>
        <a:prstGeom prst="round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altLang="en-US" sz="1400" b="1" kern="1200" dirty="0">
              <a:latin typeface="Arial" panose="020B0604020202020204" pitchFamily="34" charset="0"/>
              <a:cs typeface="Arial" panose="020B0604020202020204" pitchFamily="34" charset="0"/>
            </a:rPr>
            <a:t>Societal Impact: </a:t>
          </a:r>
        </a:p>
        <a:p>
          <a:pPr marL="0" lvl="0" indent="0" algn="ctr" defTabSz="622300">
            <a:lnSpc>
              <a:spcPct val="90000"/>
            </a:lnSpc>
            <a:spcBef>
              <a:spcPct val="0"/>
            </a:spcBef>
            <a:spcAft>
              <a:spcPct val="35000"/>
            </a:spcAft>
            <a:buFont typeface="Arial" panose="020B0604020202020204" pitchFamily="34" charset="0"/>
            <a:buNone/>
          </a:pPr>
          <a:r>
            <a:rPr lang="en-US" altLang="en-US" sz="1400" kern="1200" dirty="0">
              <a:latin typeface="Arial" panose="020B0604020202020204" pitchFamily="34" charset="0"/>
              <a:cs typeface="Arial" panose="020B0604020202020204" pitchFamily="34" charset="0"/>
            </a:rPr>
            <a:t>Less legal issues, data driven insights for policy making</a:t>
          </a:r>
          <a:endParaRPr lang="en-US" sz="1400" kern="1200" dirty="0">
            <a:latin typeface="Arial" panose="020B0604020202020204" pitchFamily="34" charset="0"/>
            <a:cs typeface="Arial" panose="020B0604020202020204" pitchFamily="34" charset="0"/>
          </a:endParaRPr>
        </a:p>
      </dsp:txBody>
      <dsp:txXfrm>
        <a:off x="2891740" y="455544"/>
        <a:ext cx="3614486" cy="868101"/>
      </dsp:txXfrm>
    </dsp:sp>
    <dsp:sp modelId="{F4C1E909-F975-B14D-8330-CF0FB1DEF018}">
      <dsp:nvSpPr>
        <dsp:cNvPr id="0" name=""/>
        <dsp:cNvSpPr/>
      </dsp:nvSpPr>
      <dsp:spPr>
        <a:xfrm>
          <a:off x="2844778" y="1490860"/>
          <a:ext cx="3708410" cy="962025"/>
        </a:xfrm>
        <a:prstGeom prst="round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altLang="en-US" sz="1400" b="1" kern="1200" dirty="0">
              <a:latin typeface="Arial" panose="020B0604020202020204" pitchFamily="34" charset="0"/>
              <a:cs typeface="Arial" panose="020B0604020202020204" pitchFamily="34" charset="0"/>
            </a:rPr>
            <a:t>Public Health: </a:t>
          </a:r>
        </a:p>
        <a:p>
          <a:pPr marL="0" lvl="0" indent="0" algn="ctr" defTabSz="622300">
            <a:lnSpc>
              <a:spcPct val="90000"/>
            </a:lnSpc>
            <a:spcBef>
              <a:spcPct val="0"/>
            </a:spcBef>
            <a:spcAft>
              <a:spcPct val="35000"/>
            </a:spcAft>
            <a:buNone/>
          </a:pPr>
          <a:r>
            <a:rPr lang="en-US" altLang="en-US" sz="1400" kern="1200" dirty="0">
              <a:latin typeface="Arial" panose="020B0604020202020204" pitchFamily="34" charset="0"/>
              <a:cs typeface="Arial" panose="020B0604020202020204" pitchFamily="34" charset="0"/>
            </a:rPr>
            <a:t>Better prevention, less system strain.</a:t>
          </a:r>
        </a:p>
      </dsp:txBody>
      <dsp:txXfrm>
        <a:off x="2891740" y="1537822"/>
        <a:ext cx="3614486" cy="868101"/>
      </dsp:txXfrm>
    </dsp:sp>
    <dsp:sp modelId="{9BDBDC03-DBBC-FE48-BA21-D71831FC49CC}">
      <dsp:nvSpPr>
        <dsp:cNvPr id="0" name=""/>
        <dsp:cNvSpPr/>
      </dsp:nvSpPr>
      <dsp:spPr>
        <a:xfrm>
          <a:off x="2844778" y="2573139"/>
          <a:ext cx="3708410" cy="962025"/>
        </a:xfrm>
        <a:prstGeom prst="round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altLang="en-US" sz="1400" b="1" kern="1200" dirty="0">
              <a:latin typeface="Arial" panose="020B0604020202020204" pitchFamily="34" charset="0"/>
              <a:cs typeface="Arial" panose="020B0604020202020204" pitchFamily="34" charset="0"/>
            </a:rPr>
            <a:t>Individual Level: </a:t>
          </a:r>
        </a:p>
        <a:p>
          <a:pPr marL="0" lvl="0" indent="0" algn="ctr" defTabSz="622300">
            <a:lnSpc>
              <a:spcPct val="90000"/>
            </a:lnSpc>
            <a:spcBef>
              <a:spcPct val="0"/>
            </a:spcBef>
            <a:spcAft>
              <a:spcPct val="35000"/>
            </a:spcAft>
            <a:buFont typeface="Arial" panose="020B0604020202020204" pitchFamily="34" charset="0"/>
            <a:buNone/>
          </a:pPr>
          <a:r>
            <a:rPr lang="en-US" altLang="en-US" sz="1400" kern="1200" dirty="0">
              <a:latin typeface="Arial" panose="020B0604020202020204" pitchFamily="34" charset="0"/>
              <a:cs typeface="Arial" panose="020B0604020202020204" pitchFamily="34" charset="0"/>
            </a:rPr>
            <a:t>Fewer health, dependency, and legal issues</a:t>
          </a:r>
        </a:p>
      </dsp:txBody>
      <dsp:txXfrm>
        <a:off x="2891740" y="2620101"/>
        <a:ext cx="3614486" cy="868101"/>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72C35238-88BE-17FE-058D-1D4331D4FCAF}"/>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0"/>
                <a:cs typeface="ＭＳ Ｐゴシック" charset="0"/>
              </a:defRPr>
            </a:lvl1pPr>
          </a:lstStyle>
          <a:p>
            <a:pPr>
              <a:defRPr/>
            </a:pPr>
            <a:endParaRPr lang="en-US"/>
          </a:p>
        </p:txBody>
      </p:sp>
      <p:sp>
        <p:nvSpPr>
          <p:cNvPr id="6147" name="Rectangle 3">
            <a:extLst>
              <a:ext uri="{FF2B5EF4-FFF2-40B4-BE49-F238E27FC236}">
                <a16:creationId xmlns:a16="http://schemas.microsoft.com/office/drawing/2014/main" id="{DFAB5E26-E124-2C87-4FAB-411A105718C2}"/>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0"/>
                <a:cs typeface="ＭＳ Ｐゴシック" charset="0"/>
              </a:defRPr>
            </a:lvl1pPr>
          </a:lstStyle>
          <a:p>
            <a:pPr>
              <a:defRPr/>
            </a:pPr>
            <a:endParaRPr lang="en-US"/>
          </a:p>
        </p:txBody>
      </p:sp>
      <p:sp>
        <p:nvSpPr>
          <p:cNvPr id="14340" name="Rectangle 4">
            <a:extLst>
              <a:ext uri="{FF2B5EF4-FFF2-40B4-BE49-F238E27FC236}">
                <a16:creationId xmlns:a16="http://schemas.microsoft.com/office/drawing/2014/main" id="{C27DB0A5-4B82-80CB-39DD-5433256A847D}"/>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FA661EC1-D816-1027-A750-20A1F7B701B8}"/>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91F571E3-55F1-63D0-F067-E36AE708E9D2}"/>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0"/>
                <a:cs typeface="ＭＳ Ｐゴシック" charset="0"/>
              </a:defRPr>
            </a:lvl1pPr>
          </a:lstStyle>
          <a:p>
            <a:pPr>
              <a:defRPr/>
            </a:pPr>
            <a:endParaRPr lang="en-US"/>
          </a:p>
        </p:txBody>
      </p:sp>
      <p:sp>
        <p:nvSpPr>
          <p:cNvPr id="6151" name="Rectangle 7">
            <a:extLst>
              <a:ext uri="{FF2B5EF4-FFF2-40B4-BE49-F238E27FC236}">
                <a16:creationId xmlns:a16="http://schemas.microsoft.com/office/drawing/2014/main" id="{301EF77B-EBF7-680C-AE3A-184CF523E1D8}"/>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8E7A43BB-A2D7-E645-B712-8B318C4C49A1}"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01" charset="0"/>
        <a:ea typeface="ＭＳ Ｐゴシック" pitchFamily="-112" charset="-128"/>
        <a:cs typeface="ＭＳ Ｐゴシック" pitchFamily="-112" charset="-128"/>
      </a:defRPr>
    </a:lvl1pPr>
    <a:lvl2pPr marL="457200" algn="l" rtl="0" eaLnBrk="0" fontAlgn="base" hangingPunct="0">
      <a:spcBef>
        <a:spcPct val="30000"/>
      </a:spcBef>
      <a:spcAft>
        <a:spcPct val="0"/>
      </a:spcAft>
      <a:defRPr sz="1200" kern="1200">
        <a:solidFill>
          <a:schemeClr val="tx1"/>
        </a:solidFill>
        <a:latin typeface="Arial" pitchFamily="-101" charset="0"/>
        <a:ea typeface="ＭＳ Ｐゴシック" pitchFamily="-112" charset="-128"/>
        <a:cs typeface="ＭＳ Ｐゴシック" pitchFamily="-112" charset="-128"/>
      </a:defRPr>
    </a:lvl2pPr>
    <a:lvl3pPr marL="914400" algn="l" rtl="0" eaLnBrk="0" fontAlgn="base" hangingPunct="0">
      <a:spcBef>
        <a:spcPct val="30000"/>
      </a:spcBef>
      <a:spcAft>
        <a:spcPct val="0"/>
      </a:spcAft>
      <a:defRPr sz="1200" kern="1200">
        <a:solidFill>
          <a:schemeClr val="tx1"/>
        </a:solidFill>
        <a:latin typeface="Arial" pitchFamily="-101" charset="0"/>
        <a:ea typeface="ＭＳ Ｐゴシック" pitchFamily="-112" charset="-128"/>
        <a:cs typeface="ＭＳ Ｐゴシック" pitchFamily="-112" charset="-128"/>
      </a:defRPr>
    </a:lvl3pPr>
    <a:lvl4pPr marL="1371600" algn="l" rtl="0" eaLnBrk="0" fontAlgn="base" hangingPunct="0">
      <a:spcBef>
        <a:spcPct val="30000"/>
      </a:spcBef>
      <a:spcAft>
        <a:spcPct val="0"/>
      </a:spcAft>
      <a:defRPr sz="1200" kern="1200">
        <a:solidFill>
          <a:schemeClr val="tx1"/>
        </a:solidFill>
        <a:latin typeface="Arial" pitchFamily="-101" charset="0"/>
        <a:ea typeface="ＭＳ Ｐゴシック" pitchFamily="-112" charset="-128"/>
        <a:cs typeface="ＭＳ Ｐゴシック" pitchFamily="-112" charset="-128"/>
      </a:defRPr>
    </a:lvl4pPr>
    <a:lvl5pPr marL="1828800" algn="l" rtl="0" eaLnBrk="0" fontAlgn="base" hangingPunct="0">
      <a:spcBef>
        <a:spcPct val="30000"/>
      </a:spcBef>
      <a:spcAft>
        <a:spcPct val="0"/>
      </a:spcAft>
      <a:defRPr sz="1200" kern="1200">
        <a:solidFill>
          <a:schemeClr val="tx1"/>
        </a:solidFill>
        <a:latin typeface="Arial" pitchFamily="-101" charset="0"/>
        <a:ea typeface="ＭＳ Ｐゴシック" pitchFamily="-112" charset="-128"/>
        <a:cs typeface="ＭＳ Ｐゴシック" pitchFamily="-112" charset="-128"/>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D1D48E77-73F1-0AC2-8B85-A388512F2C8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FD79E4C-47BF-EB4D-B5F2-50FAD0101B55}" type="slidenum">
              <a:rPr lang="en-US" altLang="en-US" sz="1200" smtClean="0"/>
              <a:pPr/>
              <a:t>1</a:t>
            </a:fld>
            <a:endParaRPr lang="en-US" altLang="en-US" sz="1200"/>
          </a:p>
        </p:txBody>
      </p:sp>
      <p:sp>
        <p:nvSpPr>
          <p:cNvPr id="16386" name="Rectangle 2">
            <a:extLst>
              <a:ext uri="{FF2B5EF4-FFF2-40B4-BE49-F238E27FC236}">
                <a16:creationId xmlns:a16="http://schemas.microsoft.com/office/drawing/2014/main" id="{2EA75F00-0468-E18D-AE40-0A05EE2D49BD}"/>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F8CCD8F1-4D35-96B4-20F3-1C2F9E0FD1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55196123-AF03-5060-D81D-1F3C055EDBDF}"/>
              </a:ext>
            </a:extLst>
          </p:cNvPr>
          <p:cNvSpPr>
            <a:spLocks noGrp="1" noRot="1" noChangeAspect="1" noChangeArrowheads="1" noTextEdit="1"/>
          </p:cNvSpPr>
          <p:nvPr>
            <p:ph type="sldImg"/>
          </p:nvPr>
        </p:nvSpPr>
        <p:spPr>
          <a:ln/>
        </p:spPr>
      </p:sp>
      <p:sp>
        <p:nvSpPr>
          <p:cNvPr id="3" name="Notes Placeholder 2">
            <a:extLst>
              <a:ext uri="{FF2B5EF4-FFF2-40B4-BE49-F238E27FC236}">
                <a16:creationId xmlns:a16="http://schemas.microsoft.com/office/drawing/2014/main" id="{EF55E784-23BE-A90B-DA1F-5F7CBA5CD0AD}"/>
              </a:ext>
            </a:extLst>
          </p:cNvPr>
          <p:cNvSpPr>
            <a:spLocks noGrp="1"/>
          </p:cNvSpPr>
          <p:nvPr>
            <p:ph type="body" idx="1"/>
          </p:nvPr>
        </p:nvSpPr>
        <p:spPr/>
        <p:txBody>
          <a:bodyPr/>
          <a:lstStyle/>
          <a:p>
            <a:pPr marL="228600" indent="-228600">
              <a:buFontTx/>
              <a:buAutoNum type="arabicPeriod"/>
              <a:defRPr/>
            </a:pPr>
            <a:r>
              <a:rPr lang="en-US" dirty="0"/>
              <a:t>59069 individuals over the age of 12</a:t>
            </a:r>
          </a:p>
          <a:p>
            <a:pPr marL="228600" indent="-228600">
              <a:buFontTx/>
              <a:buAutoNum type="arabicPeriod"/>
              <a:defRPr/>
            </a:pPr>
            <a:r>
              <a:rPr lang="en-US" dirty="0">
                <a:solidFill>
                  <a:srgbClr val="008000"/>
                </a:solidFill>
                <a:latin typeface="Courier New" panose="02070309020205020404" pitchFamily="49" charset="0"/>
              </a:rPr>
              <a:t>Mostly Respondent is between 35 and 49 years old which is category 9 of the survey question age</a:t>
            </a:r>
          </a:p>
          <a:p>
            <a:pPr marL="228600" indent="-228600">
              <a:buFontTx/>
              <a:buAutoNum type="arabicPeriod"/>
              <a:defRPr/>
            </a:pPr>
            <a:r>
              <a:rPr lang="en-US" dirty="0" err="1"/>
              <a:t>splited</a:t>
            </a:r>
            <a:r>
              <a:rPr lang="en-US" dirty="0"/>
              <a:t> the dataset into training and testing subsets, with 80% of the data used for training the model and 20% reserved for evaluating its performance. The </a:t>
            </a:r>
            <a:r>
              <a:rPr lang="en-US" dirty="0" err="1"/>
              <a:t>random_state</a:t>
            </a:r>
            <a:r>
              <a:rPr lang="en-US" dirty="0"/>
              <a:t>=3 ensures the split is reproducible, providing consistent results across multiple runs.</a:t>
            </a:r>
          </a:p>
          <a:p>
            <a:pPr marL="228600" indent="-228600">
              <a:buFontTx/>
              <a:buAutoNum type="arabicPeriod"/>
              <a:defRPr/>
            </a:pPr>
            <a:r>
              <a:rPr lang="en-US" dirty="0"/>
              <a:t>Used the cross validation on models, Cross-validation splits the data into k folds (e.g., 3, 5, or 10) to train the model on k−1 folds and validate it on the remaining fold, rotating through all folds. This ensures the model is evaluated on different subsets of data, providing a robust measure of performance and reducing the risk of overfitting. Using 3-, 5-, or 10-folds balances computational cost and model evaluation accuracy, depending on the dataset size and complexity.</a:t>
            </a:r>
          </a:p>
          <a:p>
            <a:pPr marL="228600" indent="-228600">
              <a:buFontTx/>
              <a:buAutoNum type="arabicPeriod"/>
              <a:defRPr/>
            </a:pPr>
            <a:r>
              <a:rPr lang="en-US" dirty="0"/>
              <a:t>Two classes/labels as yes or no basically a binary classification</a:t>
            </a:r>
          </a:p>
          <a:p>
            <a:pPr marL="228600" indent="-228600">
              <a:buFontTx/>
              <a:buAutoNum type="arabicPeriod"/>
              <a:defRPr/>
            </a:pPr>
            <a:endParaRPr lang="en-US" dirty="0">
              <a:solidFill>
                <a:srgbClr val="000000"/>
              </a:solidFill>
              <a:latin typeface="Courier New" panose="02070309020205020404" pitchFamily="49" charset="0"/>
            </a:endParaRPr>
          </a:p>
          <a:p>
            <a:pPr marL="228600" indent="-228600">
              <a:buFontTx/>
              <a:buAutoNum type="arabicPeriod"/>
              <a:defRPr/>
            </a:pPr>
            <a:endParaRPr lang="en-US" dirty="0"/>
          </a:p>
          <a:p>
            <a:pPr>
              <a:defRPr/>
            </a:pPr>
            <a:endParaRPr lang="en-US" dirty="0"/>
          </a:p>
        </p:txBody>
      </p:sp>
      <p:sp>
        <p:nvSpPr>
          <p:cNvPr id="33795" name="Slide Number Placeholder 3">
            <a:extLst>
              <a:ext uri="{FF2B5EF4-FFF2-40B4-BE49-F238E27FC236}">
                <a16:creationId xmlns:a16="http://schemas.microsoft.com/office/drawing/2014/main" id="{2D5699EA-0A2E-5C05-B345-A0FE104F4A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D93C57A-F2A6-C34C-9B64-36F1F46D1AD2}" type="slidenum">
              <a:rPr lang="en-US" altLang="en-US" sz="1200" smtClean="0"/>
              <a:pPr/>
              <a:t>11</a:t>
            </a:fld>
            <a:endParaRPr lang="en-US"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7FAE4127-BC3A-72F4-1008-5D670BE7BF81}"/>
              </a:ext>
            </a:extLst>
          </p:cNvPr>
          <p:cNvSpPr>
            <a:spLocks noGrp="1" noRot="1" noChangeAspect="1" noChangeArrowheads="1" noTextEdit="1"/>
          </p:cNvSpPr>
          <p:nvPr>
            <p:ph type="sldImg"/>
          </p:nvPr>
        </p:nvSpPr>
        <p:spPr>
          <a:ln/>
        </p:spPr>
      </p:sp>
      <p:sp>
        <p:nvSpPr>
          <p:cNvPr id="3" name="Notes Placeholder 2">
            <a:extLst>
              <a:ext uri="{FF2B5EF4-FFF2-40B4-BE49-F238E27FC236}">
                <a16:creationId xmlns:a16="http://schemas.microsoft.com/office/drawing/2014/main" id="{4F6902D7-D1B8-648B-EC37-9AC838F88360}"/>
              </a:ext>
            </a:extLst>
          </p:cNvPr>
          <p:cNvSpPr>
            <a:spLocks noGrp="1"/>
          </p:cNvSpPr>
          <p:nvPr>
            <p:ph type="body" idx="1"/>
          </p:nvPr>
        </p:nvSpPr>
        <p:spPr/>
        <p:txBody>
          <a:bodyPr/>
          <a:lstStyle/>
          <a:p>
            <a:pPr marL="228600" indent="-228600">
              <a:buFontTx/>
              <a:buAutoNum type="arabicPeriod"/>
              <a:defRPr/>
            </a:pPr>
            <a:r>
              <a:rPr lang="en-US" dirty="0"/>
              <a:t>Although there were considerable number of missing values in the entire dataset, there is no </a:t>
            </a:r>
            <a:r>
              <a:rPr lang="en-US" dirty="0" err="1"/>
              <a:t>NaN</a:t>
            </a:r>
            <a:r>
              <a:rPr lang="en-US" dirty="0"/>
              <a:t> in our selected features</a:t>
            </a:r>
          </a:p>
          <a:p>
            <a:pPr marL="228600" indent="-228600">
              <a:buFontTx/>
              <a:buAutoNum type="arabicPeriod"/>
              <a:defRPr/>
            </a:pPr>
            <a:r>
              <a:rPr lang="en-US" dirty="0"/>
              <a:t>Models like logistic regression, support vector machines (SVMs), and neural networks operate on numerical arrays. Categorical data needs to be converted into a format that preserves its meaning numerically.</a:t>
            </a:r>
          </a:p>
          <a:p>
            <a:pPr marL="228600" indent="-228600">
              <a:buFontTx/>
              <a:buAutoNum type="arabicPeriod"/>
              <a:defRPr/>
            </a:pPr>
            <a:r>
              <a:rPr lang="en-US" dirty="0"/>
              <a:t>One-hot encoding transforms categorical variables into binary columns (0s and 1s), where each unique category in a feature gets its own column. If a category is present in a row, its corresponding column is marked as 1, and all others are 0.</a:t>
            </a:r>
          </a:p>
          <a:p>
            <a:pPr marL="228600" indent="-228600">
              <a:buFontTx/>
              <a:buAutoNum type="arabicPeriod"/>
              <a:defRPr/>
            </a:pPr>
            <a:r>
              <a:rPr lang="en-US" dirty="0"/>
              <a:t>The cumulative expansion across all categorical features significantly increased the total number of variables, resulting in </a:t>
            </a:r>
            <a:r>
              <a:rPr lang="en-US" b="1" dirty="0"/>
              <a:t>1,350 variables</a:t>
            </a:r>
            <a:r>
              <a:rPr lang="en-US" dirty="0"/>
              <a:t>.</a:t>
            </a:r>
          </a:p>
          <a:p>
            <a:pPr marL="228600" indent="-228600">
              <a:buFontTx/>
              <a:buAutoNum type="arabicPeriod"/>
              <a:defRPr/>
            </a:pPr>
            <a:r>
              <a:rPr lang="en-US" dirty="0"/>
              <a:t>used </a:t>
            </a:r>
            <a:r>
              <a:rPr lang="en-US" dirty="0" err="1"/>
              <a:t>MinMaxScaler</a:t>
            </a:r>
            <a:r>
              <a:rPr lang="en-US" dirty="0"/>
              <a:t> to normalize my data by scaling all numerical features to a range between 0 and 1. This ensured that all features contributed proportionally to the model and prevented larger values from dominating the learning process.</a:t>
            </a:r>
          </a:p>
          <a:p>
            <a:pPr marL="228600" indent="-228600">
              <a:buFontTx/>
              <a:buAutoNum type="arabicPeriod"/>
              <a:defRPr/>
            </a:pPr>
            <a:endParaRPr lang="en-US" dirty="0"/>
          </a:p>
          <a:p>
            <a:pPr marL="228600" indent="-228600">
              <a:buFontTx/>
              <a:buAutoNum type="arabicPeriod"/>
              <a:defRPr/>
            </a:pPr>
            <a:endParaRPr lang="en-US" dirty="0"/>
          </a:p>
          <a:p>
            <a:pPr>
              <a:defRPr/>
            </a:pPr>
            <a:endParaRPr lang="en-US" dirty="0"/>
          </a:p>
        </p:txBody>
      </p:sp>
      <p:sp>
        <p:nvSpPr>
          <p:cNvPr id="35843" name="Slide Number Placeholder 3">
            <a:extLst>
              <a:ext uri="{FF2B5EF4-FFF2-40B4-BE49-F238E27FC236}">
                <a16:creationId xmlns:a16="http://schemas.microsoft.com/office/drawing/2014/main" id="{565981FD-B443-B9A1-0B9A-F3DFF97621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A98C440-0058-1648-9F37-62982DE9C921}" type="slidenum">
              <a:rPr lang="en-US" altLang="en-US" sz="1200" smtClean="0"/>
              <a:pPr/>
              <a:t>12</a:t>
            </a:fld>
            <a:endParaRPr lang="en-US"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a:extLst>
              <a:ext uri="{FF2B5EF4-FFF2-40B4-BE49-F238E27FC236}">
                <a16:creationId xmlns:a16="http://schemas.microsoft.com/office/drawing/2014/main" id="{5CD7D813-F679-BCBC-24EF-71FFE29C002D}"/>
              </a:ext>
            </a:extLst>
          </p:cNvPr>
          <p:cNvSpPr>
            <a:spLocks noGrp="1" noRot="1" noChangeAspect="1" noChangeArrowheads="1" noTextEdit="1"/>
          </p:cNvSpPr>
          <p:nvPr>
            <p:ph type="sldImg"/>
          </p:nvPr>
        </p:nvSpPr>
        <p:spPr>
          <a:ln/>
        </p:spPr>
      </p:sp>
      <p:sp>
        <p:nvSpPr>
          <p:cNvPr id="39938" name="Notes Placeholder 2">
            <a:extLst>
              <a:ext uri="{FF2B5EF4-FFF2-40B4-BE49-F238E27FC236}">
                <a16:creationId xmlns:a16="http://schemas.microsoft.com/office/drawing/2014/main" id="{392330AE-299B-B5B0-CB1D-22EEA437106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latin typeface="Arial" panose="020B0604020202020204" pitchFamily="34" charset="0"/>
                <a:ea typeface="ＭＳ Ｐゴシック" panose="020B0600070205080204" pitchFamily="34" charset="-128"/>
              </a:rPr>
              <a:t>Accuracy</a:t>
            </a:r>
            <a:r>
              <a:rPr lang="en-US" altLang="en-US">
                <a:latin typeface="Arial" panose="020B0604020202020204" pitchFamily="34" charset="0"/>
                <a:ea typeface="ＭＳ Ｐゴシック" panose="020B0600070205080204" pitchFamily="34" charset="-128"/>
              </a:rPr>
              <a:t>: The ratio of correctly predicted instances (true positives + true negatives) to the total instances.</a:t>
            </a:r>
          </a:p>
          <a:p>
            <a:r>
              <a:rPr lang="en-US" altLang="en-US" b="1">
                <a:latin typeface="Arial" panose="020B0604020202020204" pitchFamily="34" charset="0"/>
                <a:ea typeface="ＭＳ Ｐゴシック" panose="020B0600070205080204" pitchFamily="34" charset="-128"/>
              </a:rPr>
              <a:t>Precision</a:t>
            </a:r>
            <a:r>
              <a:rPr lang="en-US" altLang="en-US">
                <a:latin typeface="Arial" panose="020B0604020202020204" pitchFamily="34" charset="0"/>
                <a:ea typeface="ＭＳ Ｐゴシック" panose="020B0600070205080204" pitchFamily="34" charset="-128"/>
              </a:rPr>
              <a:t>: The proportion of true positives among all predicted positives (true positives / (true positives + false positives)).</a:t>
            </a:r>
          </a:p>
          <a:p>
            <a:r>
              <a:rPr lang="en-US" altLang="en-US" b="1">
                <a:latin typeface="Arial" panose="020B0604020202020204" pitchFamily="34" charset="0"/>
                <a:ea typeface="ＭＳ Ｐゴシック" panose="020B0600070205080204" pitchFamily="34" charset="-128"/>
              </a:rPr>
              <a:t>Recall (Sensitivity)</a:t>
            </a:r>
            <a:r>
              <a:rPr lang="en-US" altLang="en-US">
                <a:latin typeface="Arial" panose="020B0604020202020204" pitchFamily="34" charset="0"/>
                <a:ea typeface="ＭＳ Ｐゴシック" panose="020B0600070205080204" pitchFamily="34" charset="-128"/>
              </a:rPr>
              <a:t>: The proportion of true positives identified out of all actual positives (true positives / (true positives + false negatives)).</a:t>
            </a:r>
          </a:p>
          <a:p>
            <a:r>
              <a:rPr lang="en-US" altLang="en-US" b="1">
                <a:latin typeface="Arial" panose="020B0604020202020204" pitchFamily="34" charset="0"/>
                <a:ea typeface="ＭＳ Ｐゴシック" panose="020B0600070205080204" pitchFamily="34" charset="-128"/>
              </a:rPr>
              <a:t>F1-Score</a:t>
            </a:r>
            <a:r>
              <a:rPr lang="en-US" altLang="en-US">
                <a:latin typeface="Arial" panose="020B0604020202020204" pitchFamily="34" charset="0"/>
                <a:ea typeface="ＭＳ Ｐゴシック" panose="020B0600070205080204" pitchFamily="34" charset="-128"/>
              </a:rPr>
              <a:t>: The harmonic mean of precision and recall, balancing the trade-off between them.</a:t>
            </a:r>
          </a:p>
        </p:txBody>
      </p:sp>
      <p:sp>
        <p:nvSpPr>
          <p:cNvPr id="39939" name="Slide Number Placeholder 3">
            <a:extLst>
              <a:ext uri="{FF2B5EF4-FFF2-40B4-BE49-F238E27FC236}">
                <a16:creationId xmlns:a16="http://schemas.microsoft.com/office/drawing/2014/main" id="{6B710DB3-DB2C-4856-756B-48B36595CB1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154134F-2567-EA4B-A472-C27629F41821}" type="slidenum">
              <a:rPr lang="en-US" altLang="en-US" sz="1200" smtClean="0"/>
              <a:pPr/>
              <a:t>13</a:t>
            </a:fld>
            <a:endParaRPr lang="en-US"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a:extLst>
              <a:ext uri="{FF2B5EF4-FFF2-40B4-BE49-F238E27FC236}">
                <a16:creationId xmlns:a16="http://schemas.microsoft.com/office/drawing/2014/main" id="{87490868-CA0C-DE14-DB71-E876EBEA5F33}"/>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BE6BBA19-617D-0044-474C-A6ADAE0BAD82}"/>
              </a:ext>
            </a:extLst>
          </p:cNvPr>
          <p:cNvSpPr>
            <a:spLocks noGrp="1"/>
          </p:cNvSpPr>
          <p:nvPr>
            <p:ph type="body" idx="1"/>
          </p:nvPr>
        </p:nvSpPr>
        <p:spPr>
          <a:ln/>
        </p:spPr>
        <p:txBody>
          <a:bodyPr/>
          <a:lstStyle/>
          <a:p>
            <a:pPr indent="228600" algn="just">
              <a:lnSpc>
                <a:spcPct val="200000"/>
              </a:lnSpc>
              <a:defRPr/>
            </a:pPr>
            <a:r>
              <a:rPr lang="en-US" dirty="0">
                <a:latin typeface="Times New Roman" panose="02020603050405020304" pitchFamily="18" charset="0"/>
                <a:ea typeface="Calibri" panose="020F0502020204030204" pitchFamily="34" charset="0"/>
                <a:cs typeface="Arial" panose="020B0604020202020204" pitchFamily="34" charset="0"/>
              </a:rPr>
              <a:t>Predicts binary outcomes using a logistic (sigmoid) </a:t>
            </a:r>
            <a:r>
              <a:rPr lang="en-US" dirty="0" err="1">
                <a:latin typeface="Times New Roman" panose="02020603050405020304" pitchFamily="18" charset="0"/>
                <a:ea typeface="Calibri" panose="020F0502020204030204" pitchFamily="34" charset="0"/>
                <a:cs typeface="Arial" panose="020B0604020202020204" pitchFamily="34" charset="0"/>
              </a:rPr>
              <a:t>function.Features</a:t>
            </a:r>
            <a:r>
              <a:rPr lang="en-US" dirty="0">
                <a:latin typeface="Times New Roman" panose="02020603050405020304" pitchFamily="18" charset="0"/>
                <a:ea typeface="Calibri" panose="020F0502020204030204" pitchFamily="34" charset="0"/>
                <a:cs typeface="Arial" panose="020B0604020202020204" pitchFamily="34" charset="0"/>
              </a:rPr>
              <a:t> linear interpretability and uses Maximum Likelihood Estimation for optimization.</a:t>
            </a:r>
          </a:p>
          <a:p>
            <a:pPr indent="228600" algn="just">
              <a:lnSpc>
                <a:spcPct val="200000"/>
              </a:lnSpc>
              <a:defRPr/>
            </a:pPr>
            <a:r>
              <a:rPr lang="en-US" dirty="0">
                <a:latin typeface="Times New Roman" panose="02020603050405020304" pitchFamily="18" charset="0"/>
                <a:ea typeface="Calibri" panose="020F0502020204030204" pitchFamily="34" charset="0"/>
                <a:cs typeface="Arial" panose="020B0604020202020204" pitchFamily="34" charset="0"/>
              </a:rPr>
              <a:t>Performance: Test Accuracy: 95.87%</a:t>
            </a:r>
          </a:p>
          <a:p>
            <a:pPr indent="228600" algn="just">
              <a:lnSpc>
                <a:spcPct val="200000"/>
              </a:lnSpc>
              <a:defRPr/>
            </a:pPr>
            <a:r>
              <a:rPr lang="en-US" dirty="0">
                <a:latin typeface="Times New Roman" panose="02020603050405020304" pitchFamily="18" charset="0"/>
                <a:ea typeface="Calibri" panose="020F0502020204030204" pitchFamily="34" charset="0"/>
                <a:cs typeface="Arial" panose="020B0604020202020204" pitchFamily="34" charset="0"/>
              </a:rPr>
              <a:t>	    Balanced precision and recall, with an F1 score indicating high reliability.</a:t>
            </a:r>
          </a:p>
          <a:p>
            <a:pPr indent="228600" algn="just">
              <a:lnSpc>
                <a:spcPct val="200000"/>
              </a:lnSpc>
              <a:defRPr/>
            </a:pPr>
            <a:r>
              <a:rPr lang="en-US" dirty="0">
                <a:latin typeface="Times New Roman" panose="02020603050405020304" pitchFamily="18" charset="0"/>
                <a:ea typeface="Calibri" panose="020F0502020204030204" pitchFamily="34" charset="0"/>
                <a:cs typeface="Arial" panose="020B0604020202020204" pitchFamily="34" charset="0"/>
              </a:rPr>
              <a:t>                      Insights: Strong performance for generalization.</a:t>
            </a:r>
          </a:p>
          <a:p>
            <a:pPr indent="228600" algn="just">
              <a:lnSpc>
                <a:spcPct val="200000"/>
              </a:lnSpc>
              <a:defRPr/>
            </a:pPr>
            <a:r>
              <a:rPr lang="en-US" dirty="0">
                <a:latin typeface="Times New Roman" panose="02020603050405020304" pitchFamily="18" charset="0"/>
                <a:ea typeface="Calibri" panose="020F0502020204030204" pitchFamily="34" charset="0"/>
                <a:cs typeface="Arial" panose="020B0604020202020204" pitchFamily="34" charset="0"/>
              </a:rPr>
              <a:t>                      High interpretability makes it ideal for understanding the influence of predictors.</a:t>
            </a:r>
          </a:p>
          <a:p>
            <a:pPr indent="228600" algn="just">
              <a:lnSpc>
                <a:spcPct val="200000"/>
              </a:lnSpc>
              <a:defRPr/>
            </a:pPr>
            <a:endParaRPr lang="en-US" dirty="0">
              <a:latin typeface="Times New Roman" panose="02020603050405020304" pitchFamily="18" charset="0"/>
              <a:ea typeface="Calibri" panose="020F0502020204030204" pitchFamily="34" charset="0"/>
              <a:cs typeface="Arial" panose="020B0604020202020204" pitchFamily="34" charset="0"/>
            </a:endParaRPr>
          </a:p>
          <a:p>
            <a:pPr indent="228600" algn="just">
              <a:lnSpc>
                <a:spcPct val="200000"/>
              </a:lnSpc>
              <a:defRPr/>
            </a:pPr>
            <a:endParaRPr lang="en-US" dirty="0">
              <a:latin typeface="Times New Roman" panose="02020603050405020304" pitchFamily="18" charset="0"/>
              <a:ea typeface="Calibri" panose="020F0502020204030204" pitchFamily="34" charset="0"/>
              <a:cs typeface="Arial" panose="020B0604020202020204" pitchFamily="34" charset="0"/>
            </a:endParaRPr>
          </a:p>
          <a:p>
            <a:r>
              <a:rPr lang="en-US" b="1" dirty="0"/>
              <a:t>max_iter=200</a:t>
            </a:r>
            <a:r>
              <a:rPr lang="en-US" dirty="0"/>
              <a:t>: Sets the maximum number of iterations for the optimization algorithm to converge.</a:t>
            </a:r>
          </a:p>
          <a:p>
            <a:r>
              <a:rPr lang="en-US" b="1" dirty="0" err="1"/>
              <a:t>random_state</a:t>
            </a:r>
            <a:r>
              <a:rPr lang="en-US" b="1" dirty="0"/>
              <a:t>=1</a:t>
            </a:r>
            <a:r>
              <a:rPr lang="en-US" dirty="0"/>
              <a:t>: Ensures reproducibility by controlling the random seed for data shuffling and initialization.</a:t>
            </a:r>
          </a:p>
          <a:p>
            <a:r>
              <a:rPr lang="en-US" b="1" dirty="0"/>
              <a:t>Solver (solver='lbfgs')</a:t>
            </a:r>
            <a:r>
              <a:rPr lang="en-US" dirty="0"/>
              <a:t>: Optimization algorithm used for finding the best model parameters (default is 'lbfgs', effective for small datasets).</a:t>
            </a:r>
          </a:p>
          <a:p>
            <a:r>
              <a:rPr lang="en-US" b="1" dirty="0"/>
              <a:t>Regularization (C=1.0)</a:t>
            </a:r>
            <a:r>
              <a:rPr lang="en-US" dirty="0"/>
              <a:t>: Controls the trade-off between fitting the training data and simplicity of the model (default strength).</a:t>
            </a:r>
          </a:p>
          <a:p>
            <a:r>
              <a:rPr lang="en-US" b="1" dirty="0"/>
              <a:t>Multi-class (</a:t>
            </a:r>
            <a:r>
              <a:rPr lang="en-US" b="1" dirty="0" err="1"/>
              <a:t>multi_class</a:t>
            </a:r>
            <a:r>
              <a:rPr lang="en-US" b="1" dirty="0"/>
              <a:t>='auto')</a:t>
            </a:r>
            <a:r>
              <a:rPr lang="en-US" dirty="0"/>
              <a:t>: Automatically selects '</a:t>
            </a:r>
            <a:r>
              <a:rPr lang="en-US" dirty="0" err="1"/>
              <a:t>ovr</a:t>
            </a:r>
            <a:r>
              <a:rPr lang="en-US" dirty="0"/>
              <a:t>' for binary problems or 'multinomial' for multi-class problems based on the dataset.</a:t>
            </a:r>
          </a:p>
          <a:p>
            <a:r>
              <a:rPr lang="en-US" b="1" dirty="0"/>
              <a:t>Cross-validation folds (3, 5, 10)</a:t>
            </a:r>
            <a:r>
              <a:rPr lang="en-US" dirty="0"/>
              <a:t>: Splits the data into 3, 5, or 10 subsets for model evaluation, cycling one subset as validation.</a:t>
            </a:r>
          </a:p>
          <a:p>
            <a:endParaRPr lang="en-US" dirty="0"/>
          </a:p>
          <a:p>
            <a:r>
              <a:rPr lang="en-US" b="1" dirty="0"/>
              <a:t>Regularization Parameter</a:t>
            </a:r>
            <a:r>
              <a:rPr lang="en-US" dirty="0"/>
              <a:t>: Controls the trade-off between achieving a low error on the training set and minimizing model complexity to improve generalization.</a:t>
            </a:r>
          </a:p>
          <a:p>
            <a:r>
              <a:rPr lang="en-US" b="1" dirty="0"/>
              <a:t>Smaller Values (e.g., C &lt; 1)</a:t>
            </a:r>
            <a:r>
              <a:rPr lang="en-US" dirty="0"/>
              <a:t>:</a:t>
            </a:r>
          </a:p>
          <a:p>
            <a:pPr>
              <a:buFont typeface="Arial" panose="020B0604020202020204" pitchFamily="34" charset="0"/>
              <a:buChar char="•"/>
            </a:pPr>
            <a:r>
              <a:rPr lang="en-US" dirty="0"/>
              <a:t>Stronger regularization is applied.</a:t>
            </a:r>
          </a:p>
          <a:p>
            <a:pPr>
              <a:buFont typeface="Arial" panose="020B0604020202020204" pitchFamily="34" charset="0"/>
              <a:buChar char="•"/>
            </a:pPr>
            <a:r>
              <a:rPr lang="en-US" dirty="0"/>
              <a:t>The model allows more margin violations (misclassified training samples) to prevent overfitting.</a:t>
            </a:r>
          </a:p>
          <a:p>
            <a:pPr>
              <a:buFont typeface="Arial" panose="020B0604020202020204" pitchFamily="34" charset="0"/>
              <a:buChar char="•"/>
            </a:pPr>
            <a:r>
              <a:rPr lang="en-US" dirty="0"/>
              <a:t>Useful when the dataset is noisy or has overlapping classes.</a:t>
            </a:r>
          </a:p>
          <a:p>
            <a:r>
              <a:rPr lang="en-US" b="1" dirty="0"/>
              <a:t>Larger Values (e.g., C &gt; 1)</a:t>
            </a:r>
            <a:r>
              <a:rPr lang="en-US" dirty="0"/>
              <a:t>:</a:t>
            </a:r>
          </a:p>
          <a:p>
            <a:pPr>
              <a:buFont typeface="Arial" panose="020B0604020202020204" pitchFamily="34" charset="0"/>
              <a:buChar char="•"/>
            </a:pPr>
            <a:r>
              <a:rPr lang="en-US" dirty="0"/>
              <a:t>Weaker regularization is applied.</a:t>
            </a:r>
          </a:p>
          <a:p>
            <a:pPr>
              <a:buFont typeface="Arial" panose="020B0604020202020204" pitchFamily="34" charset="0"/>
              <a:buChar char="•"/>
            </a:pPr>
            <a:r>
              <a:rPr lang="en-US" dirty="0"/>
              <a:t>The model prioritizes correctly classifying all training points over having a larger margin.</a:t>
            </a:r>
          </a:p>
          <a:p>
            <a:pPr>
              <a:buFont typeface="Arial" panose="020B0604020202020204" pitchFamily="34" charset="0"/>
              <a:buChar char="•"/>
            </a:pPr>
            <a:r>
              <a:rPr lang="en-US" dirty="0"/>
              <a:t>Risk of overfitting, especially on noisy datasets.</a:t>
            </a:r>
          </a:p>
          <a:p>
            <a:r>
              <a:rPr lang="en-US" b="1" dirty="0"/>
              <a:t>Default Value (C=1.0)</a:t>
            </a:r>
            <a:r>
              <a:rPr lang="en-US" dirty="0"/>
              <a:t>:</a:t>
            </a:r>
          </a:p>
          <a:p>
            <a:pPr>
              <a:buFont typeface="Arial" panose="020B0604020202020204" pitchFamily="34" charset="0"/>
              <a:buChar char="•"/>
            </a:pPr>
            <a:r>
              <a:rPr lang="en-US" dirty="0"/>
              <a:t>Balances between regularization and correct classification of training data.</a:t>
            </a:r>
          </a:p>
          <a:p>
            <a:pPr>
              <a:buFont typeface="Arial" panose="020B0604020202020204" pitchFamily="34" charset="0"/>
              <a:buChar char="•"/>
            </a:pPr>
            <a:r>
              <a:rPr lang="en-US" dirty="0"/>
              <a:t>Suitable as a starting point for most applications.</a:t>
            </a:r>
          </a:p>
          <a:p>
            <a:endParaRPr lang="en-US" dirty="0"/>
          </a:p>
          <a:p>
            <a:pPr indent="228600" algn="just">
              <a:lnSpc>
                <a:spcPct val="200000"/>
              </a:lnSpc>
              <a:defRPr/>
            </a:pPr>
            <a:endParaRPr lang="en-US" dirty="0">
              <a:latin typeface="Times New Roman" panose="02020603050405020304" pitchFamily="18" charset="0"/>
              <a:ea typeface="Calibri" panose="020F0502020204030204" pitchFamily="34" charset="0"/>
              <a:cs typeface="Arial" panose="020B0604020202020204" pitchFamily="34" charset="0"/>
            </a:endParaRPr>
          </a:p>
          <a:p>
            <a:pPr>
              <a:defRPr/>
            </a:pPr>
            <a:endParaRPr lang="en-US" dirty="0"/>
          </a:p>
        </p:txBody>
      </p:sp>
      <p:sp>
        <p:nvSpPr>
          <p:cNvPr id="41987" name="Slide Number Placeholder 3">
            <a:extLst>
              <a:ext uri="{FF2B5EF4-FFF2-40B4-BE49-F238E27FC236}">
                <a16:creationId xmlns:a16="http://schemas.microsoft.com/office/drawing/2014/main" id="{A3B175FB-3CD1-0B5A-F653-9FD24F3E3EC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2BFF4C3-8A85-054A-927A-AC44502B7420}" type="slidenum">
              <a:rPr lang="en-US" altLang="en-US" sz="1200" smtClean="0"/>
              <a:pPr/>
              <a:t>14</a:t>
            </a:fld>
            <a:endParaRPr lang="en-US" alt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a:extLst>
              <a:ext uri="{FF2B5EF4-FFF2-40B4-BE49-F238E27FC236}">
                <a16:creationId xmlns:a16="http://schemas.microsoft.com/office/drawing/2014/main" id="{4E0ED99A-FDF5-489F-7D5F-5349DCAEB58E}"/>
              </a:ext>
            </a:extLst>
          </p:cNvPr>
          <p:cNvSpPr>
            <a:spLocks noGrp="1" noRot="1" noChangeAspect="1" noChangeArrowheads="1" noTextEdit="1"/>
          </p:cNvSpPr>
          <p:nvPr>
            <p:ph type="sldImg"/>
          </p:nvPr>
        </p:nvSpPr>
        <p:spPr>
          <a:ln/>
        </p:spPr>
      </p:sp>
      <p:sp>
        <p:nvSpPr>
          <p:cNvPr id="44034" name="Notes Placeholder 2">
            <a:extLst>
              <a:ext uri="{FF2B5EF4-FFF2-40B4-BE49-F238E27FC236}">
                <a16:creationId xmlns:a16="http://schemas.microsoft.com/office/drawing/2014/main" id="{7B68A205-99F0-979A-5013-0AEBAF3812A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800" dirty="0">
                <a:latin typeface="Times New Roman" panose="02020603050405020304" pitchFamily="18" charset="0"/>
                <a:ea typeface="Calibri" panose="020F0502020204030204" pitchFamily="34" charset="0"/>
                <a:cs typeface="Arial" panose="020B0604020202020204" pitchFamily="34" charset="0"/>
              </a:rPr>
              <a:t>Despite its overall strength, the model may encounter difficulties in accurately predicting instances of stimulant misuse, potentially due to limitations in feature selection or unreported cases in the dataset. For example, although both accuracy and recall are high, precision indicates that there is still potential for improvement in recognizing true positive cases.</a:t>
            </a:r>
          </a:p>
          <a:p>
            <a:endParaRPr lang="en-US" altLang="en-US" sz="1800" dirty="0">
              <a:latin typeface="Times New Roman" panose="02020603050405020304" pitchFamily="18" charset="0"/>
              <a:ea typeface="Calibri" panose="020F0502020204030204" pitchFamily="34" charset="0"/>
              <a:cs typeface="Arial" panose="020B0604020202020204" pitchFamily="34" charset="0"/>
            </a:endParaRPr>
          </a:p>
          <a:p>
            <a:r>
              <a:rPr lang="en-US" altLang="en-US" sz="1800" dirty="0" err="1">
                <a:latin typeface="Times New Roman" panose="02020603050405020304" pitchFamily="18" charset="0"/>
                <a:ea typeface="Calibri" panose="020F0502020204030204" pitchFamily="34" charset="0"/>
                <a:cs typeface="Arial" panose="020B0604020202020204" pitchFamily="34" charset="0"/>
              </a:rPr>
              <a:t>Usging</a:t>
            </a:r>
            <a:r>
              <a:rPr lang="en-US" altLang="en-US" sz="1800" dirty="0">
                <a:latin typeface="Times New Roman" panose="02020603050405020304" pitchFamily="18" charset="0"/>
                <a:ea typeface="Calibri" panose="020F0502020204030204" pitchFamily="34" charset="0"/>
                <a:cs typeface="Arial" panose="020B0604020202020204" pitchFamily="34" charset="0"/>
              </a:rPr>
              <a:t> </a:t>
            </a:r>
            <a:r>
              <a:rPr lang="en-US" altLang="en-US" sz="1800" dirty="0" err="1">
                <a:latin typeface="Times New Roman" panose="02020603050405020304" pitchFamily="18" charset="0"/>
                <a:ea typeface="Calibri" panose="020F0502020204030204" pitchFamily="34" charset="0"/>
                <a:cs typeface="Arial" panose="020B0604020202020204" pitchFamily="34" charset="0"/>
              </a:rPr>
              <a:t>GridSearch</a:t>
            </a:r>
            <a:r>
              <a:rPr lang="en-US" altLang="en-US" sz="1800" dirty="0">
                <a:latin typeface="Times New Roman" panose="02020603050405020304" pitchFamily="18" charset="0"/>
                <a:ea typeface="Calibri" panose="020F0502020204030204" pitchFamily="34" charset="0"/>
                <a:cs typeface="Arial" panose="020B0604020202020204" pitchFamily="34" charset="0"/>
              </a:rPr>
              <a:t>:</a:t>
            </a:r>
          </a:p>
          <a:p>
            <a:r>
              <a:rPr lang="en-US" sz="2800" b="0" i="0" dirty="0">
                <a:solidFill>
                  <a:srgbClr val="1F1F1F"/>
                </a:solidFill>
                <a:effectLst/>
                <a:latin typeface="Courier New" panose="02070309020205020404" pitchFamily="49" charset="0"/>
              </a:rPr>
              <a:t>Best Parameters: {'</a:t>
            </a:r>
            <a:r>
              <a:rPr lang="en-US" sz="2800" b="0" i="0" dirty="0" err="1">
                <a:solidFill>
                  <a:srgbClr val="1F1F1F"/>
                </a:solidFill>
                <a:effectLst/>
                <a:latin typeface="Courier New" panose="02070309020205020404" pitchFamily="49" charset="0"/>
              </a:rPr>
              <a:t>max_depth</a:t>
            </a:r>
            <a:r>
              <a:rPr lang="en-US" sz="2800" b="0" i="0" dirty="0">
                <a:solidFill>
                  <a:srgbClr val="1F1F1F"/>
                </a:solidFill>
                <a:effectLst/>
                <a:latin typeface="Courier New" panose="02070309020205020404" pitchFamily="49" charset="0"/>
              </a:rPr>
              <a:t>': 16, '</a:t>
            </a:r>
            <a:r>
              <a:rPr lang="en-US" sz="2800" b="0" i="0" dirty="0" err="1">
                <a:solidFill>
                  <a:srgbClr val="1F1F1F"/>
                </a:solidFill>
                <a:effectLst/>
                <a:latin typeface="Courier New" panose="02070309020205020404" pitchFamily="49" charset="0"/>
              </a:rPr>
              <a:t>min_samples_split</a:t>
            </a:r>
            <a:r>
              <a:rPr lang="en-US" sz="2800" b="0" i="0" dirty="0">
                <a:solidFill>
                  <a:srgbClr val="1F1F1F"/>
                </a:solidFill>
                <a:effectLst/>
                <a:latin typeface="Courier New" panose="02070309020205020404" pitchFamily="49" charset="0"/>
              </a:rPr>
              <a:t>': 3, '</a:t>
            </a:r>
            <a:r>
              <a:rPr lang="en-US" sz="2800" b="0" i="0" dirty="0" err="1">
                <a:solidFill>
                  <a:srgbClr val="1F1F1F"/>
                </a:solidFill>
                <a:effectLst/>
                <a:latin typeface="Courier New" panose="02070309020205020404" pitchFamily="49" charset="0"/>
              </a:rPr>
              <a:t>n_estimators</a:t>
            </a:r>
            <a:r>
              <a:rPr lang="en-US" sz="2800" b="0" i="0" dirty="0">
                <a:solidFill>
                  <a:srgbClr val="1F1F1F"/>
                </a:solidFill>
                <a:effectLst/>
                <a:latin typeface="Courier New" panose="02070309020205020404" pitchFamily="49" charset="0"/>
              </a:rPr>
              <a:t>': 200}</a:t>
            </a:r>
            <a:endParaRPr lang="en-US" sz="1800" b="0" i="0" dirty="0">
              <a:solidFill>
                <a:srgbClr val="1F1F1F"/>
              </a:solidFill>
              <a:effectLst/>
              <a:latin typeface="Times New Roman" panose="02020603050405020304" pitchFamily="18" charset="0"/>
              <a:ea typeface="Calibri" panose="020F0502020204030204" pitchFamily="34" charset="0"/>
              <a:cs typeface="Arial" panose="020B0604020202020204" pitchFamily="34" charset="0"/>
            </a:endParaRPr>
          </a:p>
          <a:p>
            <a:endParaRPr lang="en-US" altLang="en-US" sz="1800" b="0" i="0" dirty="0">
              <a:solidFill>
                <a:srgbClr val="1F1F1F"/>
              </a:solidFill>
              <a:effectLst/>
              <a:latin typeface="Times New Roman" panose="02020603050405020304" pitchFamily="18" charset="0"/>
              <a:ea typeface="Calibri" panose="020F0502020204030204" pitchFamily="34" charset="0"/>
              <a:cs typeface="Arial" panose="020B0604020202020204" pitchFamily="34" charset="0"/>
            </a:endParaRPr>
          </a:p>
          <a:p>
            <a:endParaRPr lang="en-US" altLang="en-US" sz="1800" b="0" i="0" dirty="0">
              <a:solidFill>
                <a:srgbClr val="1F1F1F"/>
              </a:solidFill>
              <a:effectLst/>
              <a:latin typeface="Times New Roman" panose="02020603050405020304" pitchFamily="18" charset="0"/>
              <a:ea typeface="Calibri" panose="020F0502020204030204" pitchFamily="34" charset="0"/>
              <a:cs typeface="Arial" panose="020B0604020202020204" pitchFamily="34" charset="0"/>
            </a:endParaRPr>
          </a:p>
          <a:p>
            <a:r>
              <a:rPr lang="en-US" sz="2800" dirty="0"/>
              <a:t>max_depth16 Maximum depth of each decision tree to prevent overfitting.</a:t>
            </a:r>
          </a:p>
          <a:p>
            <a:r>
              <a:rPr lang="en-US" sz="2800" dirty="0"/>
              <a:t>min_samples_split3 Minimum samples required to split a node, controlling tree growth.</a:t>
            </a:r>
          </a:p>
          <a:p>
            <a:r>
              <a:rPr lang="en-US" sz="2800" dirty="0"/>
              <a:t>n_estimators200Number of decision trees in the forest.random_state1Ensures reproducibility of the results.</a:t>
            </a:r>
            <a:endParaRPr lang="en-US" altLang="en-US" sz="1800" b="0" i="0" dirty="0">
              <a:solidFill>
                <a:srgbClr val="1F1F1F"/>
              </a:solidFill>
              <a:effectLst/>
              <a:latin typeface="Times New Roman" panose="02020603050405020304" pitchFamily="18" charset="0"/>
              <a:ea typeface="Calibri" panose="020F0502020204030204" pitchFamily="34" charset="0"/>
              <a:cs typeface="Arial" panose="020B0604020202020204" pitchFamily="34" charset="0"/>
            </a:endParaRPr>
          </a:p>
          <a:p>
            <a:endParaRPr lang="en-US" altLang="en-US" sz="1800" dirty="0">
              <a:latin typeface="Times New Roman" panose="02020603050405020304" pitchFamily="18" charset="0"/>
              <a:ea typeface="Calibri" panose="020F0502020204030204" pitchFamily="34" charset="0"/>
              <a:cs typeface="Arial" panose="020B0604020202020204" pitchFamily="34" charset="0"/>
            </a:endParaRPr>
          </a:p>
          <a:p>
            <a:endParaRPr lang="en-US" altLang="en-US" dirty="0">
              <a:latin typeface="Arial" panose="020B0604020202020204" pitchFamily="34" charset="0"/>
              <a:ea typeface="Calibri" panose="020F0502020204030204" pitchFamily="34" charset="0"/>
              <a:cs typeface="Arial" panose="020B0604020202020204" pitchFamily="34" charset="0"/>
            </a:endParaRPr>
          </a:p>
        </p:txBody>
      </p:sp>
      <p:sp>
        <p:nvSpPr>
          <p:cNvPr id="44035" name="Slide Number Placeholder 3">
            <a:extLst>
              <a:ext uri="{FF2B5EF4-FFF2-40B4-BE49-F238E27FC236}">
                <a16:creationId xmlns:a16="http://schemas.microsoft.com/office/drawing/2014/main" id="{CEC3C735-4B2D-A48A-0CE8-AE77C224A01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E1B2084-02E4-3944-8030-182C1DFF4C35}" type="slidenum">
              <a:rPr lang="en-US" altLang="en-US" sz="1200" smtClean="0"/>
              <a:pPr/>
              <a:t>15</a:t>
            </a:fld>
            <a:endParaRPr lang="en-US" alt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a:extLst>
              <a:ext uri="{FF2B5EF4-FFF2-40B4-BE49-F238E27FC236}">
                <a16:creationId xmlns:a16="http://schemas.microsoft.com/office/drawing/2014/main" id="{E4ADDC1E-0A94-12F4-2DC1-2530FF4675AF}"/>
              </a:ext>
            </a:extLst>
          </p:cNvPr>
          <p:cNvSpPr>
            <a:spLocks noGrp="1" noRot="1" noChangeAspect="1" noChangeArrowheads="1" noTextEdit="1"/>
          </p:cNvSpPr>
          <p:nvPr>
            <p:ph type="sldImg"/>
          </p:nvPr>
        </p:nvSpPr>
        <p:spPr>
          <a:ln/>
        </p:spPr>
      </p:sp>
      <p:sp>
        <p:nvSpPr>
          <p:cNvPr id="46082" name="Notes Placeholder 2">
            <a:extLst>
              <a:ext uri="{FF2B5EF4-FFF2-40B4-BE49-F238E27FC236}">
                <a16:creationId xmlns:a16="http://schemas.microsoft.com/office/drawing/2014/main" id="{7D2AC3A3-1F07-82C1-647C-A6F0F959D1A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ＭＳ Ｐゴシック" panose="020B0600070205080204" pitchFamily="34" charset="-128"/>
              </a:rPr>
              <a:t>Probabilistic classifier based on Bayes' theorem with Gaussian distribution assumption.</a:t>
            </a:r>
          </a:p>
          <a:p>
            <a:r>
              <a:rPr lang="en-US" altLang="en-US" dirty="0">
                <a:latin typeface="Arial" panose="020B0604020202020204" pitchFamily="34" charset="0"/>
                <a:ea typeface="ＭＳ Ｐゴシック" panose="020B0600070205080204" pitchFamily="34" charset="-128"/>
              </a:rPr>
              <a:t>Assumes conditional independence of features within each class.</a:t>
            </a:r>
          </a:p>
          <a:p>
            <a:endParaRPr lang="en-US" altLang="en-US" dirty="0">
              <a:latin typeface="Arial" panose="020B0604020202020204" pitchFamily="34" charset="0"/>
              <a:ea typeface="ＭＳ Ｐゴシック" panose="020B0600070205080204" pitchFamily="34" charset="-128"/>
            </a:endParaRPr>
          </a:p>
          <a:p>
            <a:r>
              <a:rPr lang="en-US" b="1" dirty="0"/>
              <a:t>priors=None</a:t>
            </a:r>
            <a:r>
              <a:rPr lang="en-US" dirty="0"/>
              <a:t>:</a:t>
            </a:r>
          </a:p>
          <a:p>
            <a:pPr>
              <a:buFont typeface="Arial" panose="020B0604020202020204" pitchFamily="34" charset="0"/>
              <a:buChar char="•"/>
            </a:pPr>
            <a:r>
              <a:rPr lang="en-US" dirty="0"/>
              <a:t>The model does not assume any prior probabilities for classes (defaults to being learned from the data).</a:t>
            </a:r>
          </a:p>
          <a:p>
            <a:r>
              <a:rPr lang="en-US" b="1" dirty="0"/>
              <a:t>var_smoothing=1e-9</a:t>
            </a:r>
            <a:r>
              <a:rPr lang="en-US" dirty="0"/>
              <a:t>:</a:t>
            </a:r>
          </a:p>
          <a:p>
            <a:pPr>
              <a:buFont typeface="Arial" panose="020B0604020202020204" pitchFamily="34" charset="0"/>
              <a:buChar char="•"/>
            </a:pPr>
            <a:r>
              <a:rPr lang="en-US" dirty="0"/>
              <a:t>A small value added to the variance for numerical stability, preventing division by zero during computations.</a:t>
            </a:r>
          </a:p>
        </p:txBody>
      </p:sp>
      <p:sp>
        <p:nvSpPr>
          <p:cNvPr id="46083" name="Slide Number Placeholder 3">
            <a:extLst>
              <a:ext uri="{FF2B5EF4-FFF2-40B4-BE49-F238E27FC236}">
                <a16:creationId xmlns:a16="http://schemas.microsoft.com/office/drawing/2014/main" id="{269C8AF3-6B96-D009-5FF4-72B545A7BE9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9830C19-0D73-8C44-A797-0F2B3FB8D3D0}" type="slidenum">
              <a:rPr lang="en-US" altLang="en-US" sz="1200" smtClean="0"/>
              <a:pPr/>
              <a:t>16</a:t>
            </a:fld>
            <a:endParaRPr lang="en-US" alt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a:extLst>
              <a:ext uri="{FF2B5EF4-FFF2-40B4-BE49-F238E27FC236}">
                <a16:creationId xmlns:a16="http://schemas.microsoft.com/office/drawing/2014/main" id="{6A7832EA-7535-90A4-DBA4-40E60A718B52}"/>
              </a:ext>
            </a:extLst>
          </p:cNvPr>
          <p:cNvSpPr>
            <a:spLocks noGrp="1" noRot="1" noChangeAspect="1" noChangeArrowheads="1" noTextEdit="1"/>
          </p:cNvSpPr>
          <p:nvPr>
            <p:ph type="sldImg"/>
          </p:nvPr>
        </p:nvSpPr>
        <p:spPr>
          <a:ln/>
        </p:spPr>
      </p:sp>
      <p:sp>
        <p:nvSpPr>
          <p:cNvPr id="48130" name="Notes Placeholder 2">
            <a:extLst>
              <a:ext uri="{FF2B5EF4-FFF2-40B4-BE49-F238E27FC236}">
                <a16:creationId xmlns:a16="http://schemas.microsoft.com/office/drawing/2014/main" id="{AE3B441B-1595-C0AF-2A43-525CCFAD690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indent="228600" algn="just">
              <a:lnSpc>
                <a:spcPct val="200000"/>
              </a:lnSpc>
            </a:pPr>
            <a:r>
              <a:rPr lang="en-US" altLang="en-US" sz="1800" dirty="0">
                <a:latin typeface="Times New Roman" panose="02020603050405020304" pitchFamily="18" charset="0"/>
                <a:ea typeface="Calibri" panose="020F0502020204030204" pitchFamily="34" charset="0"/>
                <a:cs typeface="Arial" panose="020B0604020202020204" pitchFamily="34" charset="0"/>
              </a:rPr>
              <a:t>k-NN algorithm showcases impressive predictive capability for stimulant misuse, particularly regarding its accuracy and recall scores. However, the discrepancies seen in precision and F1 scores imply that further enhancements, such as fine-tuning the </a:t>
            </a:r>
            <a:r>
              <a:rPr lang="en-US" altLang="en-US" sz="1800" dirty="0">
                <a:latin typeface="Cambria Math" panose="02040503050406030204" pitchFamily="18" charset="0"/>
                <a:ea typeface="Calibri" panose="020F0502020204030204" pitchFamily="34" charset="0"/>
                <a:cs typeface="Cambria Math" panose="02040503050406030204" pitchFamily="18" charset="0"/>
              </a:rPr>
              <a:t>k</a:t>
            </a:r>
            <a:r>
              <a:rPr lang="en-US" altLang="en-US" sz="1800" dirty="0">
                <a:latin typeface="Times New Roman" panose="02020603050405020304" pitchFamily="18" charset="0"/>
                <a:ea typeface="Calibri" panose="020F0502020204030204" pitchFamily="34" charset="0"/>
                <a:cs typeface="Arial" panose="020B0604020202020204" pitchFamily="34" charset="0"/>
              </a:rPr>
              <a:t> value, tackling possible class imbalances, or engaging in feature engineering, could bolster the overall robustness of the model.</a:t>
            </a:r>
          </a:p>
          <a:p>
            <a:pPr indent="228600" algn="just">
              <a:lnSpc>
                <a:spcPct val="200000"/>
              </a:lnSpc>
            </a:pPr>
            <a:endParaRPr lang="en-US" altLang="en-US" sz="1800" dirty="0">
              <a:latin typeface="Times New Roman" panose="02020603050405020304" pitchFamily="18" charset="0"/>
              <a:ea typeface="Calibri" panose="020F0502020204030204" pitchFamily="34" charset="0"/>
              <a:cs typeface="Arial" panose="020B0604020202020204" pitchFamily="34" charset="0"/>
            </a:endParaRPr>
          </a:p>
          <a:p>
            <a:pPr indent="228600" algn="just">
              <a:lnSpc>
                <a:spcPct val="200000"/>
              </a:lnSpc>
            </a:pPr>
            <a:endParaRPr lang="en-US" altLang="en-US" sz="1800" dirty="0">
              <a:latin typeface="Times New Roman" panose="02020603050405020304" pitchFamily="18" charset="0"/>
              <a:ea typeface="Calibri" panose="020F0502020204030204" pitchFamily="34" charset="0"/>
              <a:cs typeface="Arial" panose="020B0604020202020204" pitchFamily="34" charset="0"/>
            </a:endParaRPr>
          </a:p>
          <a:p>
            <a:r>
              <a:rPr lang="en-US" sz="1800" b="1" dirty="0"/>
              <a:t>n_neighbors=5</a:t>
            </a:r>
            <a:r>
              <a:rPr lang="en-US" sz="1800" dirty="0"/>
              <a:t>:</a:t>
            </a:r>
          </a:p>
          <a:p>
            <a:pPr>
              <a:buFont typeface="Arial" panose="020B0604020202020204" pitchFamily="34" charset="0"/>
              <a:buChar char="•"/>
            </a:pPr>
            <a:r>
              <a:rPr lang="en-US" sz="1800" dirty="0"/>
              <a:t>The number of nearest neighbors to consider when making a prediction (k=5).</a:t>
            </a:r>
          </a:p>
          <a:p>
            <a:r>
              <a:rPr lang="en-US" sz="1800" b="1" dirty="0"/>
              <a:t>weights='uniform'</a:t>
            </a:r>
            <a:r>
              <a:rPr lang="en-US" sz="1800" dirty="0"/>
              <a:t> (default):</a:t>
            </a:r>
          </a:p>
          <a:p>
            <a:pPr>
              <a:buFont typeface="Arial" panose="020B0604020202020204" pitchFamily="34" charset="0"/>
              <a:buChar char="•"/>
            </a:pPr>
            <a:r>
              <a:rPr lang="en-US" sz="1800" dirty="0"/>
              <a:t>All neighbors have equal influence on the prediction. You can set it to 'distance' to weigh neighbors by their distance.</a:t>
            </a:r>
          </a:p>
          <a:p>
            <a:r>
              <a:rPr lang="en-US" sz="1800" b="1" dirty="0"/>
              <a:t>algorithm='auto'</a:t>
            </a:r>
            <a:r>
              <a:rPr lang="en-US" sz="1800" dirty="0"/>
              <a:t> (default):</a:t>
            </a:r>
          </a:p>
          <a:p>
            <a:pPr>
              <a:buFont typeface="Arial" panose="020B0604020202020204" pitchFamily="34" charset="0"/>
              <a:buChar char="•"/>
            </a:pPr>
            <a:r>
              <a:rPr lang="en-US" sz="1800" dirty="0"/>
              <a:t>Automatically chooses the best algorithm (</a:t>
            </a:r>
            <a:r>
              <a:rPr lang="en-US" sz="1800" dirty="0" err="1"/>
              <a:t>ball_tree</a:t>
            </a:r>
            <a:r>
              <a:rPr lang="en-US" sz="1800" dirty="0"/>
              <a:t>, </a:t>
            </a:r>
            <a:r>
              <a:rPr lang="en-US" sz="1800" dirty="0" err="1"/>
              <a:t>kd_tree</a:t>
            </a:r>
            <a:r>
              <a:rPr lang="en-US" sz="1800" dirty="0"/>
              <a:t>, or brute) based on the input data.</a:t>
            </a:r>
          </a:p>
          <a:p>
            <a:r>
              <a:rPr lang="en-US" sz="1800" b="1" dirty="0"/>
              <a:t>leaf_size=30</a:t>
            </a:r>
            <a:r>
              <a:rPr lang="en-US" sz="1800" dirty="0"/>
              <a:t> (default):</a:t>
            </a:r>
          </a:p>
          <a:p>
            <a:pPr>
              <a:buFont typeface="Arial" panose="020B0604020202020204" pitchFamily="34" charset="0"/>
              <a:buChar char="•"/>
            </a:pPr>
            <a:r>
              <a:rPr lang="en-US" sz="1800" dirty="0"/>
              <a:t>The size of leaf nodes in the tree structure; impacts speed and memory usage.</a:t>
            </a:r>
          </a:p>
          <a:p>
            <a:r>
              <a:rPr lang="en-US" sz="1800" b="1" dirty="0"/>
              <a:t>metric='minkowski'</a:t>
            </a:r>
            <a:r>
              <a:rPr lang="en-US" sz="1800" dirty="0"/>
              <a:t> (default):</a:t>
            </a:r>
          </a:p>
          <a:p>
            <a:pPr>
              <a:buFont typeface="Arial" panose="020B0604020202020204" pitchFamily="34" charset="0"/>
              <a:buChar char="•"/>
            </a:pPr>
            <a:r>
              <a:rPr lang="en-US" sz="1800" dirty="0"/>
              <a:t>Distance metric for finding neighbors (Euclidean distance by default with p=2).</a:t>
            </a:r>
          </a:p>
          <a:p>
            <a:r>
              <a:rPr lang="en-US" sz="1800" b="1" dirty="0"/>
              <a:t>p=2</a:t>
            </a:r>
            <a:r>
              <a:rPr lang="en-US" sz="1800" dirty="0"/>
              <a:t> (default):</a:t>
            </a:r>
          </a:p>
          <a:p>
            <a:pPr>
              <a:buFont typeface="Arial" panose="020B0604020202020204" pitchFamily="34" charset="0"/>
              <a:buChar char="•"/>
            </a:pPr>
            <a:r>
              <a:rPr lang="en-US" sz="1800" dirty="0"/>
              <a:t>Parameter for the Minkowski metric; p=2 corresponds to the Euclidean distance.</a:t>
            </a:r>
          </a:p>
          <a:p>
            <a:r>
              <a:rPr lang="en-US" sz="1800" b="1" dirty="0"/>
              <a:t>n_jobs=None</a:t>
            </a:r>
            <a:r>
              <a:rPr lang="en-US" sz="1800" dirty="0"/>
              <a:t> (default):</a:t>
            </a:r>
          </a:p>
          <a:p>
            <a:pPr>
              <a:buFont typeface="Arial" panose="020B0604020202020204" pitchFamily="34" charset="0"/>
              <a:buChar char="•"/>
            </a:pPr>
            <a:r>
              <a:rPr lang="en-US" sz="1800" dirty="0"/>
              <a:t>Number of parallel jobs for computation; None means it uses a single core.</a:t>
            </a:r>
          </a:p>
          <a:p>
            <a:pPr indent="228600" algn="just">
              <a:lnSpc>
                <a:spcPct val="200000"/>
              </a:lnSpc>
            </a:pPr>
            <a:endParaRPr lang="en-US" altLang="en-US" sz="1800" dirty="0">
              <a:latin typeface="Times New Roman" panose="02020603050405020304" pitchFamily="18" charset="0"/>
              <a:ea typeface="Calibri" panose="020F0502020204030204" pitchFamily="34" charset="0"/>
              <a:cs typeface="Arial" panose="020B0604020202020204" pitchFamily="34" charset="0"/>
            </a:endParaRPr>
          </a:p>
        </p:txBody>
      </p:sp>
      <p:sp>
        <p:nvSpPr>
          <p:cNvPr id="48131" name="Slide Number Placeholder 3">
            <a:extLst>
              <a:ext uri="{FF2B5EF4-FFF2-40B4-BE49-F238E27FC236}">
                <a16:creationId xmlns:a16="http://schemas.microsoft.com/office/drawing/2014/main" id="{9E62737D-CCF7-19D6-805B-AD4B6CF0CFB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6728681-8D3F-8D4A-853B-E274B41D5D82}" type="slidenum">
              <a:rPr lang="en-US" altLang="en-US" sz="1200" smtClean="0"/>
              <a:pPr/>
              <a:t>17</a:t>
            </a:fld>
            <a:endParaRPr lang="en-US" alt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a:extLst>
              <a:ext uri="{FF2B5EF4-FFF2-40B4-BE49-F238E27FC236}">
                <a16:creationId xmlns:a16="http://schemas.microsoft.com/office/drawing/2014/main" id="{1CEBFCEC-E59F-B452-6EB3-4171E4C72001}"/>
              </a:ext>
            </a:extLst>
          </p:cNvPr>
          <p:cNvSpPr>
            <a:spLocks noGrp="1" noRot="1" noChangeAspect="1" noChangeArrowheads="1" noTextEdit="1"/>
          </p:cNvSpPr>
          <p:nvPr>
            <p:ph type="sldImg"/>
          </p:nvPr>
        </p:nvSpPr>
        <p:spPr>
          <a:ln/>
        </p:spPr>
      </p:sp>
      <p:sp>
        <p:nvSpPr>
          <p:cNvPr id="50178" name="Notes Placeholder 2">
            <a:extLst>
              <a:ext uri="{FF2B5EF4-FFF2-40B4-BE49-F238E27FC236}">
                <a16:creationId xmlns:a16="http://schemas.microsoft.com/office/drawing/2014/main" id="{C43E785E-C715-1E06-836E-5529B9C8670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800" dirty="0">
                <a:latin typeface="Times New Roman" panose="02020603050405020304" pitchFamily="18" charset="0"/>
                <a:ea typeface="ＭＳ Ｐゴシック" panose="020B0600070205080204" pitchFamily="34" charset="-128"/>
                <a:cs typeface="Times New Roman" panose="02020603050405020304" pitchFamily="18" charset="0"/>
              </a:rPr>
              <a:t>SVM model shows outstanding performance across both the test set and the cross-validation folds. The high precision and recall indicate that the model effectively balances the minimization of false positives and false negatives, making it suitable for applications where this balance is vital. The consistency of the metrics across various cross-validation methods further underscores the model’s reliability and robustness.</a:t>
            </a:r>
            <a:endParaRPr lang="en-US" altLang="en-US" sz="1800" dirty="0">
              <a:latin typeface="Times New Roman" panose="02020603050405020304" pitchFamily="18" charset="0"/>
              <a:ea typeface="Calibri" panose="020F0502020204030204" pitchFamily="34" charset="0"/>
              <a:cs typeface="Arial" panose="020B0604020202020204" pitchFamily="34" charset="0"/>
            </a:endParaRPr>
          </a:p>
          <a:p>
            <a:endParaRPr lang="en-US" altLang="en-US" dirty="0">
              <a:latin typeface="Arial" panose="020B0604020202020204" pitchFamily="34" charset="0"/>
              <a:ea typeface="ＭＳ Ｐゴシック" panose="020B0600070205080204" pitchFamily="34" charset="-128"/>
            </a:endParaRPr>
          </a:p>
          <a:p>
            <a:endParaRPr lang="en-US" altLang="en-US" dirty="0">
              <a:latin typeface="Arial" panose="020B0604020202020204" pitchFamily="34" charset="0"/>
              <a:ea typeface="ＭＳ Ｐゴシック" panose="020B0600070205080204" pitchFamily="34" charset="-128"/>
            </a:endParaRPr>
          </a:p>
          <a:p>
            <a:r>
              <a:rPr lang="en-US" b="1" dirty="0"/>
              <a:t>kernel='linear'</a:t>
            </a:r>
            <a:r>
              <a:rPr lang="en-US" dirty="0"/>
              <a:t>:</a:t>
            </a:r>
          </a:p>
          <a:p>
            <a:pPr>
              <a:buFont typeface="Arial" panose="020B0604020202020204" pitchFamily="34" charset="0"/>
              <a:buChar char="•"/>
            </a:pPr>
            <a:r>
              <a:rPr lang="en-US" dirty="0"/>
              <a:t>Specifies the kernel type to be used in the algorithm. 'linear' means the model will use a linear decision boundary.</a:t>
            </a:r>
          </a:p>
          <a:p>
            <a:r>
              <a:rPr lang="en-US" b="1" dirty="0"/>
              <a:t>C=1.0</a:t>
            </a:r>
            <a:r>
              <a:rPr lang="en-US" dirty="0"/>
              <a:t>:</a:t>
            </a:r>
          </a:p>
          <a:p>
            <a:pPr>
              <a:buFont typeface="Arial" panose="020B0604020202020204" pitchFamily="34" charset="0"/>
              <a:buChar char="•"/>
            </a:pPr>
            <a:r>
              <a:rPr lang="en-US" dirty="0"/>
              <a:t>Regularization parameter. Smaller values specify stronger regularization, while larger values reduce it.</a:t>
            </a:r>
          </a:p>
          <a:p>
            <a:r>
              <a:rPr lang="en-US" b="1" dirty="0" err="1"/>
              <a:t>random_state</a:t>
            </a:r>
            <a:r>
              <a:rPr lang="en-US" b="1" dirty="0"/>
              <a:t>=42</a:t>
            </a:r>
            <a:r>
              <a:rPr lang="en-US" dirty="0"/>
              <a:t>:</a:t>
            </a:r>
          </a:p>
          <a:p>
            <a:pPr>
              <a:buFont typeface="Arial" panose="020B0604020202020204" pitchFamily="34" charset="0"/>
              <a:buChar char="•"/>
            </a:pPr>
            <a:r>
              <a:rPr lang="en-US" dirty="0"/>
              <a:t>Ensures reproducibility by fixing the random seed for processes like data shuffling and splitting.</a:t>
            </a:r>
          </a:p>
          <a:p>
            <a:pPr>
              <a:buFont typeface="Arial" panose="020B0604020202020204" pitchFamily="34" charset="0"/>
              <a:buChar char="•"/>
            </a:pPr>
            <a:endParaRPr lang="en-US" dirty="0"/>
          </a:p>
          <a:p>
            <a:pPr>
              <a:buFont typeface="Arial" panose="020B0604020202020204" pitchFamily="34" charset="0"/>
              <a:buChar char="•"/>
            </a:pPr>
            <a:endParaRPr lang="en-US" dirty="0"/>
          </a:p>
          <a:p>
            <a:r>
              <a:rPr lang="en-US" b="1" dirty="0"/>
              <a:t>Regularization Parameter</a:t>
            </a:r>
            <a:r>
              <a:rPr lang="en-US" dirty="0"/>
              <a:t>: Controls the trade-off between achieving a low error on the training set and minimizing model complexity to improve generalization.</a:t>
            </a:r>
          </a:p>
          <a:p>
            <a:r>
              <a:rPr lang="en-US" b="1" dirty="0"/>
              <a:t>Smaller Values (e.g., C &lt; 1)</a:t>
            </a:r>
            <a:r>
              <a:rPr lang="en-US" dirty="0"/>
              <a:t>:</a:t>
            </a:r>
          </a:p>
          <a:p>
            <a:pPr>
              <a:buFont typeface="Arial" panose="020B0604020202020204" pitchFamily="34" charset="0"/>
              <a:buChar char="•"/>
            </a:pPr>
            <a:r>
              <a:rPr lang="en-US" dirty="0"/>
              <a:t>Stronger regularization is applied.</a:t>
            </a:r>
          </a:p>
          <a:p>
            <a:pPr>
              <a:buFont typeface="Arial" panose="020B0604020202020204" pitchFamily="34" charset="0"/>
              <a:buChar char="•"/>
            </a:pPr>
            <a:r>
              <a:rPr lang="en-US" dirty="0"/>
              <a:t>The model allows more margin violations (misclassified training samples) to prevent overfitting.</a:t>
            </a:r>
          </a:p>
          <a:p>
            <a:pPr>
              <a:buFont typeface="Arial" panose="020B0604020202020204" pitchFamily="34" charset="0"/>
              <a:buChar char="•"/>
            </a:pPr>
            <a:r>
              <a:rPr lang="en-US" dirty="0"/>
              <a:t>Useful when the dataset is noisy or has overlapping classes.</a:t>
            </a:r>
          </a:p>
          <a:p>
            <a:r>
              <a:rPr lang="en-US" b="1" dirty="0"/>
              <a:t>Larger Values (e.g., C &gt; 1)</a:t>
            </a:r>
            <a:r>
              <a:rPr lang="en-US" dirty="0"/>
              <a:t>:</a:t>
            </a:r>
          </a:p>
          <a:p>
            <a:pPr>
              <a:buFont typeface="Arial" panose="020B0604020202020204" pitchFamily="34" charset="0"/>
              <a:buChar char="•"/>
            </a:pPr>
            <a:r>
              <a:rPr lang="en-US" dirty="0"/>
              <a:t>Weaker regularization is applied.</a:t>
            </a:r>
          </a:p>
          <a:p>
            <a:pPr>
              <a:buFont typeface="Arial" panose="020B0604020202020204" pitchFamily="34" charset="0"/>
              <a:buChar char="•"/>
            </a:pPr>
            <a:r>
              <a:rPr lang="en-US" dirty="0"/>
              <a:t>The model prioritizes correctly classifying all training points over having a larger margin.</a:t>
            </a:r>
          </a:p>
          <a:p>
            <a:pPr>
              <a:buFont typeface="Arial" panose="020B0604020202020204" pitchFamily="34" charset="0"/>
              <a:buChar char="•"/>
            </a:pPr>
            <a:r>
              <a:rPr lang="en-US" dirty="0"/>
              <a:t>Risk of overfitting, especially on noisy datasets.</a:t>
            </a:r>
          </a:p>
          <a:p>
            <a:r>
              <a:rPr lang="en-US" b="1" dirty="0"/>
              <a:t>Default Value (C=1.0)</a:t>
            </a:r>
            <a:r>
              <a:rPr lang="en-US" dirty="0"/>
              <a:t>:</a:t>
            </a:r>
          </a:p>
          <a:p>
            <a:pPr>
              <a:buFont typeface="Arial" panose="020B0604020202020204" pitchFamily="34" charset="0"/>
              <a:buChar char="•"/>
            </a:pPr>
            <a:r>
              <a:rPr lang="en-US" dirty="0"/>
              <a:t>Balances between regularization and correct classification of training data.</a:t>
            </a:r>
          </a:p>
          <a:p>
            <a:pPr>
              <a:buFont typeface="Arial" panose="020B0604020202020204" pitchFamily="34" charset="0"/>
              <a:buChar char="•"/>
            </a:pPr>
            <a:r>
              <a:rPr lang="en-US" dirty="0"/>
              <a:t>Suitable as a starting point for most applications.</a:t>
            </a:r>
          </a:p>
          <a:p>
            <a:pPr>
              <a:buFont typeface="Arial" panose="020B0604020202020204" pitchFamily="34" charset="0"/>
              <a:buChar char="•"/>
            </a:pPr>
            <a:endParaRPr lang="en-US" dirty="0"/>
          </a:p>
          <a:p>
            <a:endParaRPr lang="en-US" altLang="en-US" dirty="0">
              <a:latin typeface="Arial" panose="020B0604020202020204" pitchFamily="34" charset="0"/>
              <a:ea typeface="ＭＳ Ｐゴシック" panose="020B0600070205080204" pitchFamily="34" charset="-128"/>
            </a:endParaRPr>
          </a:p>
        </p:txBody>
      </p:sp>
      <p:sp>
        <p:nvSpPr>
          <p:cNvPr id="50179" name="Slide Number Placeholder 3">
            <a:extLst>
              <a:ext uri="{FF2B5EF4-FFF2-40B4-BE49-F238E27FC236}">
                <a16:creationId xmlns:a16="http://schemas.microsoft.com/office/drawing/2014/main" id="{1E29691E-3C0A-B9AB-554F-13887F532E9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B50EC76-56C5-8843-A4C2-3CB000470423}" type="slidenum">
              <a:rPr lang="en-US" altLang="en-US" sz="1200" smtClean="0"/>
              <a:pPr/>
              <a:t>18</a:t>
            </a:fld>
            <a:endParaRPr lang="en-US" altLang="en-U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a:extLst>
              <a:ext uri="{FF2B5EF4-FFF2-40B4-BE49-F238E27FC236}">
                <a16:creationId xmlns:a16="http://schemas.microsoft.com/office/drawing/2014/main" id="{6BED599C-DD67-9348-765D-72F23757365C}"/>
              </a:ext>
            </a:extLst>
          </p:cNvPr>
          <p:cNvSpPr>
            <a:spLocks noGrp="1" noRot="1" noChangeAspect="1" noChangeArrowheads="1" noTextEdit="1"/>
          </p:cNvSpPr>
          <p:nvPr>
            <p:ph type="sldImg"/>
          </p:nvPr>
        </p:nvSpPr>
        <p:spPr>
          <a:ln/>
        </p:spPr>
      </p:sp>
      <p:sp>
        <p:nvSpPr>
          <p:cNvPr id="52226" name="Notes Placeholder 2">
            <a:extLst>
              <a:ext uri="{FF2B5EF4-FFF2-40B4-BE49-F238E27FC236}">
                <a16:creationId xmlns:a16="http://schemas.microsoft.com/office/drawing/2014/main" id="{0A4E7448-7068-38C8-D565-1AA78707409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indent="228600" algn="just">
              <a:lnSpc>
                <a:spcPct val="200000"/>
              </a:lnSpc>
            </a:pPr>
            <a:r>
              <a:rPr lang="en-US" altLang="en-US" sz="1800" dirty="0">
                <a:latin typeface="Times New Roman" panose="02020603050405020304" pitchFamily="18" charset="0"/>
                <a:ea typeface="ＭＳ Ｐゴシック" panose="020B0600070205080204" pitchFamily="34" charset="-128"/>
                <a:cs typeface="Times New Roman" panose="02020603050405020304" pitchFamily="18" charset="0"/>
              </a:rPr>
              <a:t>MLP model demonstrates outstanding performance in predicting stimulant misuse, achieving high accuracy and recall in all assessments. For further enhancement, efforts could target increasing precision by minimizing false positives through feature engineering or hyperparameter optimization. The model's strong generalization on a limited dataset emphasizes its robustness, positioning it as a valuable tool for stimulant misuse prediction initiatives.</a:t>
            </a:r>
          </a:p>
          <a:p>
            <a:pPr indent="228600" algn="just">
              <a:lnSpc>
                <a:spcPct val="200000"/>
              </a:lnSpc>
            </a:pPr>
            <a:endParaRPr lang="en-US" altLang="en-US" sz="1800" dirty="0">
              <a:latin typeface="Times New Roman" panose="02020603050405020304" pitchFamily="18" charset="0"/>
              <a:ea typeface="ＭＳ Ｐゴシック" panose="020B0600070205080204" pitchFamily="34" charset="-128"/>
              <a:cs typeface="Times New Roman" panose="02020603050405020304" pitchFamily="18" charset="0"/>
            </a:endParaRPr>
          </a:p>
          <a:p>
            <a:pPr indent="228600" algn="just">
              <a:lnSpc>
                <a:spcPct val="200000"/>
              </a:lnSpc>
            </a:pPr>
            <a:endParaRPr lang="en-US" altLang="en-US" sz="1800" dirty="0">
              <a:latin typeface="Times New Roman" panose="02020603050405020304" pitchFamily="18" charset="0"/>
              <a:ea typeface="ＭＳ Ｐゴシック" panose="020B0600070205080204" pitchFamily="34" charset="-128"/>
              <a:cs typeface="Times New Roman" panose="02020603050405020304" pitchFamily="18" charset="0"/>
            </a:endParaRPr>
          </a:p>
          <a:p>
            <a:pPr indent="228600" algn="just">
              <a:lnSpc>
                <a:spcPct val="200000"/>
              </a:lnSpc>
            </a:pPr>
            <a:endParaRPr lang="en-US" altLang="en-US" sz="1800" dirty="0">
              <a:latin typeface="Times New Roman" panose="02020603050405020304" pitchFamily="18" charset="0"/>
              <a:ea typeface="ＭＳ Ｐゴシック" panose="020B0600070205080204" pitchFamily="34" charset="-128"/>
              <a:cs typeface="Times New Roman" panose="02020603050405020304" pitchFamily="18" charset="0"/>
            </a:endParaRPr>
          </a:p>
          <a:p>
            <a:r>
              <a:rPr lang="en-US" sz="2800" b="1" dirty="0" err="1"/>
              <a:t>hidden_layer_sizes</a:t>
            </a:r>
            <a:r>
              <a:rPr lang="en-US" sz="2800" b="1" dirty="0"/>
              <a:t>=(100,)</a:t>
            </a:r>
            <a:r>
              <a:rPr lang="en-US" sz="2800" dirty="0"/>
              <a:t>:</a:t>
            </a:r>
          </a:p>
          <a:p>
            <a:pPr>
              <a:buFont typeface="Arial" panose="020B0604020202020204" pitchFamily="34" charset="0"/>
              <a:buChar char="•"/>
            </a:pPr>
            <a:r>
              <a:rPr lang="en-US" sz="2800" dirty="0"/>
              <a:t>Defines the architecture of the hidden layers in the neural network.</a:t>
            </a:r>
          </a:p>
          <a:p>
            <a:pPr>
              <a:buFont typeface="Arial" panose="020B0604020202020204" pitchFamily="34" charset="0"/>
              <a:buChar char="•"/>
            </a:pPr>
            <a:r>
              <a:rPr lang="en-US" sz="2800" dirty="0"/>
              <a:t>(100,) means there is one hidden layer with 100 neurons.</a:t>
            </a:r>
          </a:p>
          <a:p>
            <a:pPr>
              <a:buFont typeface="Arial" panose="020B0604020202020204" pitchFamily="34" charset="0"/>
              <a:buChar char="•"/>
            </a:pPr>
            <a:r>
              <a:rPr lang="en-US" sz="2800" dirty="0"/>
              <a:t>This structure is suitable for moderately complex datasets. You can specify more layers or neurons, e.g., (100, 50, 30) for a network with three layers of 100, 50, and 30 neurons, respectively.</a:t>
            </a:r>
          </a:p>
          <a:p>
            <a:r>
              <a:rPr lang="en-US" sz="2800" b="1" dirty="0"/>
              <a:t>max_iter=500</a:t>
            </a:r>
            <a:r>
              <a:rPr lang="en-US" sz="2800" dirty="0"/>
              <a:t>:</a:t>
            </a:r>
          </a:p>
          <a:p>
            <a:pPr>
              <a:buFont typeface="Arial" panose="020B0604020202020204" pitchFamily="34" charset="0"/>
              <a:buChar char="•"/>
            </a:pPr>
            <a:r>
              <a:rPr lang="en-US" sz="2800" dirty="0"/>
              <a:t>Sets the maximum number of iterations (epochs) the optimizer will run to minimize the loss function.</a:t>
            </a:r>
          </a:p>
          <a:p>
            <a:pPr>
              <a:buFont typeface="Arial" panose="020B0604020202020204" pitchFamily="34" charset="0"/>
              <a:buChar char="•"/>
            </a:pPr>
            <a:r>
              <a:rPr lang="en-US" sz="2800" dirty="0"/>
              <a:t>Ensures the model stops training after 500 iterations, even if convergence is not achieved.</a:t>
            </a:r>
          </a:p>
          <a:p>
            <a:pPr>
              <a:buFont typeface="Arial" panose="020B0604020202020204" pitchFamily="34" charset="0"/>
              <a:buChar char="•"/>
            </a:pPr>
            <a:r>
              <a:rPr lang="en-US" sz="2800" dirty="0"/>
              <a:t>A higher value may improve convergence but increases computation time.</a:t>
            </a:r>
          </a:p>
          <a:p>
            <a:r>
              <a:rPr lang="en-US" sz="2800" b="1" dirty="0" err="1"/>
              <a:t>random_state</a:t>
            </a:r>
            <a:r>
              <a:rPr lang="en-US" sz="2800" b="1" dirty="0"/>
              <a:t>=1</a:t>
            </a:r>
            <a:r>
              <a:rPr lang="en-US" sz="2800" dirty="0"/>
              <a:t>:</a:t>
            </a:r>
          </a:p>
          <a:p>
            <a:pPr>
              <a:buFont typeface="Arial" panose="020B0604020202020204" pitchFamily="34" charset="0"/>
              <a:buChar char="•"/>
            </a:pPr>
            <a:r>
              <a:rPr lang="en-US" sz="2800" dirty="0"/>
              <a:t>Controls the randomness for initializing the weights of the neural network and shuffling the training data.</a:t>
            </a:r>
          </a:p>
          <a:p>
            <a:pPr>
              <a:buFont typeface="Arial" panose="020B0604020202020204" pitchFamily="34" charset="0"/>
              <a:buChar char="•"/>
            </a:pPr>
            <a:r>
              <a:rPr lang="en-US" sz="2800" dirty="0"/>
              <a:t>Ensures reproducibility of results, meaning you get the same output every time the model is trained with the same data and parameters.</a:t>
            </a:r>
          </a:p>
          <a:p>
            <a:pPr indent="228600" algn="just">
              <a:lnSpc>
                <a:spcPct val="200000"/>
              </a:lnSpc>
            </a:pPr>
            <a:endParaRPr lang="en-US" altLang="en-US" sz="1800" dirty="0">
              <a:latin typeface="Times New Roman" panose="02020603050405020304" pitchFamily="18" charset="0"/>
              <a:ea typeface="Calibri" panose="020F0502020204030204" pitchFamily="34" charset="0"/>
              <a:cs typeface="Arial" panose="020B0604020202020204" pitchFamily="34" charset="0"/>
            </a:endParaRPr>
          </a:p>
        </p:txBody>
      </p:sp>
      <p:sp>
        <p:nvSpPr>
          <p:cNvPr id="52227" name="Slide Number Placeholder 3">
            <a:extLst>
              <a:ext uri="{FF2B5EF4-FFF2-40B4-BE49-F238E27FC236}">
                <a16:creationId xmlns:a16="http://schemas.microsoft.com/office/drawing/2014/main" id="{62062720-422D-A634-7DCA-A74E5453834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0CF1257-7A31-2F47-937C-6143F4DCFF97}" type="slidenum">
              <a:rPr lang="en-US" altLang="en-US" sz="1200" smtClean="0"/>
              <a:pPr/>
              <a:t>19</a:t>
            </a:fld>
            <a:endParaRPr lang="en-US" altLang="en-US"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a:extLst>
              <a:ext uri="{FF2B5EF4-FFF2-40B4-BE49-F238E27FC236}">
                <a16:creationId xmlns:a16="http://schemas.microsoft.com/office/drawing/2014/main" id="{C657A2ED-8AA5-5155-A822-F7F55D03C709}"/>
              </a:ext>
            </a:extLst>
          </p:cNvPr>
          <p:cNvSpPr>
            <a:spLocks noGrp="1" noRot="1" noChangeAspect="1" noChangeArrowheads="1" noTextEdit="1"/>
          </p:cNvSpPr>
          <p:nvPr>
            <p:ph type="sldImg"/>
          </p:nvPr>
        </p:nvSpPr>
        <p:spPr>
          <a:ln/>
        </p:spPr>
      </p:sp>
      <p:sp>
        <p:nvSpPr>
          <p:cNvPr id="54274" name="Notes Placeholder 2">
            <a:extLst>
              <a:ext uri="{FF2B5EF4-FFF2-40B4-BE49-F238E27FC236}">
                <a16:creationId xmlns:a16="http://schemas.microsoft.com/office/drawing/2014/main" id="{8067DF5C-F9D2-BF81-B716-AA2443F32A5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54275" name="Slide Number Placeholder 3">
            <a:extLst>
              <a:ext uri="{FF2B5EF4-FFF2-40B4-BE49-F238E27FC236}">
                <a16:creationId xmlns:a16="http://schemas.microsoft.com/office/drawing/2014/main" id="{E9B4CB96-6FF1-53F1-AF37-D55C2114524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D2FF8132-AF1F-CC4D-B064-6ABA734DE359}" type="slidenum">
              <a:rPr lang="en-US" altLang="en-US" sz="1200" smtClean="0"/>
              <a:pPr/>
              <a:t>20</a:t>
            </a:fld>
            <a:endParaRPr lang="en-US"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12731754-53E3-46E6-0114-D3F563717A1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556CDDA-45E8-104B-B68F-8EB9F66307AD}" type="slidenum">
              <a:rPr lang="en-US" altLang="en-US" sz="1200" smtClean="0"/>
              <a:pPr/>
              <a:t>2</a:t>
            </a:fld>
            <a:endParaRPr lang="en-US" altLang="en-US" sz="1200"/>
          </a:p>
        </p:txBody>
      </p:sp>
      <p:sp>
        <p:nvSpPr>
          <p:cNvPr id="18434" name="Rectangle 2">
            <a:extLst>
              <a:ext uri="{FF2B5EF4-FFF2-40B4-BE49-F238E27FC236}">
                <a16:creationId xmlns:a16="http://schemas.microsoft.com/office/drawing/2014/main" id="{E7421A49-2A16-C17F-59CE-CAFFCCEF3CF2}"/>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E3921B3-6862-950F-FF7B-0F7A405241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a:extLst>
              <a:ext uri="{FF2B5EF4-FFF2-40B4-BE49-F238E27FC236}">
                <a16:creationId xmlns:a16="http://schemas.microsoft.com/office/drawing/2014/main" id="{73B5BBAE-E14B-56D2-FC7C-4812BFD3E99A}"/>
              </a:ext>
            </a:extLst>
          </p:cNvPr>
          <p:cNvSpPr>
            <a:spLocks noGrp="1" noRot="1" noChangeAspect="1" noChangeArrowheads="1" noTextEdit="1"/>
          </p:cNvSpPr>
          <p:nvPr>
            <p:ph type="sldImg"/>
          </p:nvPr>
        </p:nvSpPr>
        <p:spPr>
          <a:ln/>
        </p:spPr>
      </p:sp>
      <p:sp>
        <p:nvSpPr>
          <p:cNvPr id="56322" name="Notes Placeholder 2">
            <a:extLst>
              <a:ext uri="{FF2B5EF4-FFF2-40B4-BE49-F238E27FC236}">
                <a16:creationId xmlns:a16="http://schemas.microsoft.com/office/drawing/2014/main" id="{E363FA34-C7CF-A106-8A59-27E83D2B794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2000" b="1" dirty="0">
              <a:latin typeface="Arial" panose="020B0604020202020204" pitchFamily="34" charset="0"/>
              <a:ea typeface="ＭＳ Ｐゴシック" panose="020B0600070205080204" pitchFamily="34" charset="-128"/>
            </a:endParaRPr>
          </a:p>
          <a:p>
            <a:pPr algn="l"/>
            <a:endParaRPr lang="en-US" altLang="en-US" sz="2400" b="1" dirty="0">
              <a:latin typeface="Arial" panose="020B0604020202020204" pitchFamily="34" charset="0"/>
              <a:ea typeface="ＭＳ Ｐゴシック" panose="020B0600070205080204" pitchFamily="34" charset="-128"/>
            </a:endParaRPr>
          </a:p>
          <a:p>
            <a:pPr algn="l"/>
            <a:r>
              <a:rPr lang="en-US" altLang="en-US" sz="2400" b="1" dirty="0">
                <a:latin typeface="Arial" panose="020B0604020202020204" pitchFamily="34" charset="0"/>
                <a:ea typeface="ＭＳ Ｐゴシック" panose="020B0600070205080204" pitchFamily="34" charset="-128"/>
              </a:rPr>
              <a:t>Create Adjacency Matrix</a:t>
            </a:r>
            <a:r>
              <a:rPr lang="en-US" altLang="en-US" sz="2400" dirty="0">
                <a:latin typeface="Arial" panose="020B0604020202020204" pitchFamily="34" charset="0"/>
                <a:ea typeface="ＭＳ Ｐゴシック" panose="020B0600070205080204" pitchFamily="34" charset="-128"/>
              </a:rPr>
              <a:t>:</a:t>
            </a:r>
          </a:p>
          <a:p>
            <a:pPr marL="0" marR="0" lvl="0" indent="0" algn="l" defTabSz="914400" rtl="0" eaLnBrk="0" fontAlgn="base" latinLnBrk="0" hangingPunct="0">
              <a:lnSpc>
                <a:spcPct val="100000"/>
              </a:lnSpc>
              <a:spcBef>
                <a:spcPct val="30000"/>
              </a:spcBef>
              <a:spcAft>
                <a:spcPct val="0"/>
              </a:spcAft>
              <a:buClrTx/>
              <a:buSzTx/>
              <a:buFontTx/>
              <a:buChar char="•"/>
              <a:tabLst/>
              <a:defRPr/>
            </a:pPr>
            <a:r>
              <a:rPr lang="en-US" altLang="en-US" sz="2400" dirty="0">
                <a:latin typeface="Arial" panose="020B0604020202020204" pitchFamily="34" charset="0"/>
                <a:ea typeface="ＭＳ Ｐゴシック" panose="020B0600070205080204" pitchFamily="34" charset="-128"/>
              </a:rPr>
              <a:t>The adjacency matrix A represents these connections, where non-zero entries denote the distances between connected nodes.</a:t>
            </a:r>
          </a:p>
          <a:p>
            <a:pPr algn="l">
              <a:buFontTx/>
              <a:buChar char="•"/>
            </a:pPr>
            <a:r>
              <a:rPr lang="en-US" altLang="en-US" sz="2400" dirty="0">
                <a:latin typeface="Arial" panose="020B0604020202020204" pitchFamily="34" charset="0"/>
                <a:ea typeface="ＭＳ Ｐゴシック" panose="020B0600070205080204" pitchFamily="34" charset="-128"/>
              </a:rPr>
              <a:t>A weighted K-Nearest Neighbors (KNN) graph is generated using </a:t>
            </a:r>
            <a:r>
              <a:rPr lang="en-US" altLang="en-US" sz="2400" dirty="0" err="1">
                <a:latin typeface="Arial" panose="020B0604020202020204" pitchFamily="34" charset="0"/>
                <a:ea typeface="ＭＳ Ｐゴシック" panose="020B0600070205080204" pitchFamily="34" charset="-128"/>
              </a:rPr>
              <a:t>kneighbors_graph</a:t>
            </a:r>
            <a:r>
              <a:rPr lang="en-US" altLang="en-US" sz="2400" dirty="0">
                <a:latin typeface="Arial" panose="020B0604020202020204" pitchFamily="34" charset="0"/>
                <a:ea typeface="ＭＳ Ｐゴシック" panose="020B0600070205080204" pitchFamily="34" charset="-128"/>
              </a:rPr>
              <a:t>, with k=11 to connect each node to its 11 nearest neighbors based on distance. The dimension </a:t>
            </a:r>
            <a:r>
              <a:rPr lang="en-US" altLang="en-US" sz="2400" dirty="0" err="1">
                <a:latin typeface="Arial" panose="020B0604020202020204" pitchFamily="34" charset="0"/>
                <a:ea typeface="ＭＳ Ｐゴシック" panose="020B0600070205080204" pitchFamily="34" charset="-128"/>
              </a:rPr>
              <a:t>fo</a:t>
            </a:r>
            <a:r>
              <a:rPr lang="en-US" altLang="en-US" sz="2400" dirty="0">
                <a:latin typeface="Arial" panose="020B0604020202020204" pitchFamily="34" charset="0"/>
                <a:ea typeface="ＭＳ Ｐゴシック" panose="020B0600070205080204" pitchFamily="34" charset="-128"/>
              </a:rPr>
              <a:t> our </a:t>
            </a:r>
            <a:r>
              <a:rPr lang="en-US" altLang="en-US" sz="2400" dirty="0" err="1">
                <a:latin typeface="Arial" panose="020B0604020202020204" pitchFamily="34" charset="0"/>
                <a:ea typeface="ＭＳ Ｐゴシック" panose="020B0600070205080204" pitchFamily="34" charset="-128"/>
              </a:rPr>
              <a:t>adjacny</a:t>
            </a:r>
            <a:r>
              <a:rPr lang="en-US" altLang="en-US" sz="2400" dirty="0">
                <a:latin typeface="Arial" panose="020B0604020202020204" pitchFamily="34" charset="0"/>
                <a:ea typeface="ＭＳ Ｐゴシック" panose="020B0600070205080204" pitchFamily="34" charset="-128"/>
              </a:rPr>
              <a:t> matrix is (5000, 5000) and it is symmetric.</a:t>
            </a:r>
          </a:p>
          <a:p>
            <a:pPr algn="l"/>
            <a:r>
              <a:rPr lang="en-US" altLang="en-US" sz="2400" b="1" dirty="0">
                <a:latin typeface="Arial" panose="020B0604020202020204" pitchFamily="34" charset="0"/>
                <a:ea typeface="ＭＳ Ｐゴシック" panose="020B0600070205080204" pitchFamily="34" charset="-128"/>
              </a:rPr>
              <a:t>Convert to Graph</a:t>
            </a:r>
            <a:r>
              <a:rPr lang="en-US" altLang="en-US" sz="2400" dirty="0">
                <a:latin typeface="Arial" panose="020B0604020202020204" pitchFamily="34" charset="0"/>
                <a:ea typeface="ＭＳ Ｐゴシック" panose="020B0600070205080204" pitchFamily="34" charset="-128"/>
              </a:rPr>
              <a:t>:</a:t>
            </a:r>
          </a:p>
          <a:p>
            <a:pPr algn="l">
              <a:buFontTx/>
              <a:buChar char="•"/>
            </a:pPr>
            <a:r>
              <a:rPr lang="en-US" altLang="en-US" sz="2400" dirty="0">
                <a:latin typeface="Arial" panose="020B0604020202020204" pitchFamily="34" charset="0"/>
                <a:ea typeface="ＭＳ Ｐゴシック" panose="020B0600070205080204" pitchFamily="34" charset="-128"/>
              </a:rPr>
              <a:t>The sparse adjacency matrix is converted to a </a:t>
            </a:r>
            <a:r>
              <a:rPr lang="en-US" altLang="en-US" sz="2400" dirty="0" err="1">
                <a:latin typeface="Arial" panose="020B0604020202020204" pitchFamily="34" charset="0"/>
                <a:ea typeface="ＭＳ Ｐゴシック" panose="020B0600070205080204" pitchFamily="34" charset="-128"/>
              </a:rPr>
              <a:t>NetworkX</a:t>
            </a:r>
            <a:r>
              <a:rPr lang="en-US" altLang="en-US" sz="2400" dirty="0">
                <a:latin typeface="Arial" panose="020B0604020202020204" pitchFamily="34" charset="0"/>
                <a:ea typeface="ＭＳ Ｐゴシック" panose="020B0600070205080204" pitchFamily="34" charset="-128"/>
              </a:rPr>
              <a:t> graph G, making it easier to inspect edges and their weights to allow easier visualization and </a:t>
            </a:r>
            <a:r>
              <a:rPr lang="en-US" altLang="en-US" sz="2400" dirty="0" err="1">
                <a:latin typeface="Arial" panose="020B0604020202020204" pitchFamily="34" charset="0"/>
                <a:ea typeface="ＭＳ Ｐゴシック" panose="020B0600070205080204" pitchFamily="34" charset="-128"/>
              </a:rPr>
              <a:t>manipulatin</a:t>
            </a:r>
            <a:endParaRPr lang="en-US" altLang="en-US" sz="2400" dirty="0">
              <a:latin typeface="Arial" panose="020B0604020202020204" pitchFamily="34" charset="0"/>
              <a:ea typeface="ＭＳ Ｐゴシック" panose="020B0600070205080204" pitchFamily="34" charset="-128"/>
            </a:endParaRPr>
          </a:p>
          <a:p>
            <a:pPr algn="l"/>
            <a:r>
              <a:rPr lang="en-US" altLang="en-US" sz="2400" b="1" dirty="0">
                <a:latin typeface="Arial" panose="020B0604020202020204" pitchFamily="34" charset="0"/>
                <a:ea typeface="ＭＳ Ｐゴシック" panose="020B0600070205080204" pitchFamily="34" charset="-128"/>
              </a:rPr>
              <a:t>Prepare for </a:t>
            </a:r>
            <a:r>
              <a:rPr lang="en-US" altLang="en-US" sz="2400" b="1" dirty="0" err="1">
                <a:latin typeface="Arial" panose="020B0604020202020204" pitchFamily="34" charset="0"/>
                <a:ea typeface="ＭＳ Ｐゴシック" panose="020B0600070205080204" pitchFamily="34" charset="-128"/>
              </a:rPr>
              <a:t>PyTorch</a:t>
            </a:r>
            <a:r>
              <a:rPr lang="en-US" altLang="en-US" sz="2400" b="1" dirty="0">
                <a:latin typeface="Arial" panose="020B0604020202020204" pitchFamily="34" charset="0"/>
                <a:ea typeface="ＭＳ Ｐゴシック" panose="020B0600070205080204" pitchFamily="34" charset="-128"/>
              </a:rPr>
              <a:t> Geometric</a:t>
            </a:r>
            <a:r>
              <a:rPr lang="en-US" altLang="en-US" sz="2400" dirty="0">
                <a:latin typeface="Arial" panose="020B0604020202020204" pitchFamily="34" charset="0"/>
                <a:ea typeface="ＭＳ Ｐゴシック" panose="020B0600070205080204" pitchFamily="34" charset="-128"/>
              </a:rPr>
              <a:t>:</a:t>
            </a:r>
          </a:p>
          <a:p>
            <a:pPr algn="l">
              <a:buFontTx/>
              <a:buChar char="•"/>
            </a:pPr>
            <a:r>
              <a:rPr lang="en-US" altLang="en-US" sz="2400" dirty="0">
                <a:latin typeface="Arial" panose="020B0604020202020204" pitchFamily="34" charset="0"/>
                <a:ea typeface="ＭＳ Ｐゴシック" panose="020B0600070205080204" pitchFamily="34" charset="-128"/>
              </a:rPr>
              <a:t>The </a:t>
            </a:r>
            <a:r>
              <a:rPr lang="en-US" altLang="en-US" sz="2400" dirty="0" err="1">
                <a:latin typeface="Arial" panose="020B0604020202020204" pitchFamily="34" charset="0"/>
                <a:ea typeface="ＭＳ Ｐゴシック" panose="020B0600070205080204" pitchFamily="34" charset="-128"/>
              </a:rPr>
              <a:t>NetworkX</a:t>
            </a:r>
            <a:r>
              <a:rPr lang="en-US" altLang="en-US" sz="2400" dirty="0">
                <a:latin typeface="Arial" panose="020B0604020202020204" pitchFamily="34" charset="0"/>
                <a:ea typeface="ＭＳ Ｐゴシック" panose="020B0600070205080204" pitchFamily="34" charset="-128"/>
              </a:rPr>
              <a:t> graph is converted into a </a:t>
            </a:r>
            <a:r>
              <a:rPr lang="en-US" altLang="en-US" sz="2400" dirty="0" err="1">
                <a:latin typeface="Arial" panose="020B0604020202020204" pitchFamily="34" charset="0"/>
                <a:ea typeface="ＭＳ Ｐゴシック" panose="020B0600070205080204" pitchFamily="34" charset="-128"/>
              </a:rPr>
              <a:t>PyTorch</a:t>
            </a:r>
            <a:r>
              <a:rPr lang="en-US" altLang="en-US" sz="2400" dirty="0">
                <a:latin typeface="Arial" panose="020B0604020202020204" pitchFamily="34" charset="0"/>
                <a:ea typeface="ＭＳ Ｐゴシック" panose="020B0600070205080204" pitchFamily="34" charset="-128"/>
              </a:rPr>
              <a:t> Geometric Data object.</a:t>
            </a:r>
          </a:p>
          <a:p>
            <a:pPr algn="l">
              <a:buFontTx/>
              <a:buChar char="•"/>
            </a:pPr>
            <a:r>
              <a:rPr lang="en-US" altLang="en-US" sz="2400" dirty="0">
                <a:latin typeface="Arial" panose="020B0604020202020204" pitchFamily="34" charset="0"/>
                <a:ea typeface="ＭＳ Ｐゴシック" panose="020B0600070205080204" pitchFamily="34" charset="-128"/>
              </a:rPr>
              <a:t>Edge weights (representing distances) are assigned to the </a:t>
            </a:r>
            <a:r>
              <a:rPr lang="en-US" altLang="en-US" sz="2400" dirty="0" err="1">
                <a:latin typeface="Arial" panose="020B0604020202020204" pitchFamily="34" charset="0"/>
                <a:ea typeface="ＭＳ Ｐゴシック" panose="020B0600070205080204" pitchFamily="34" charset="-128"/>
              </a:rPr>
              <a:t>data.edge_weight</a:t>
            </a:r>
            <a:r>
              <a:rPr lang="en-US" altLang="en-US" sz="2400" dirty="0">
                <a:latin typeface="Arial" panose="020B0604020202020204" pitchFamily="34" charset="0"/>
                <a:ea typeface="ＭＳ Ｐゴシック" panose="020B0600070205080204" pitchFamily="34" charset="-128"/>
              </a:rPr>
              <a:t> attribute for use in weighted graph operations.</a:t>
            </a:r>
          </a:p>
          <a:p>
            <a:pPr algn="l">
              <a:buFontTx/>
              <a:buChar char="•"/>
            </a:pPr>
            <a:r>
              <a:rPr lang="en-US" sz="2400" b="1" dirty="0" err="1"/>
              <a:t>PyTorch</a:t>
            </a:r>
            <a:r>
              <a:rPr lang="en-US" sz="2400" b="1" dirty="0"/>
              <a:t> Geometric</a:t>
            </a:r>
            <a:r>
              <a:rPr lang="en-US" sz="2400" dirty="0"/>
              <a:t> represents graphs in a tensor format that can be processed efficiently on GPUs. This is essential for training GNNs</a:t>
            </a:r>
            <a:endParaRPr lang="en-US" altLang="en-US" sz="2400" dirty="0">
              <a:latin typeface="Arial" panose="020B0604020202020204" pitchFamily="34" charset="0"/>
              <a:ea typeface="ＭＳ Ｐゴシック" panose="020B0600070205080204" pitchFamily="34" charset="-128"/>
            </a:endParaRPr>
          </a:p>
          <a:p>
            <a:pPr algn="l"/>
            <a:r>
              <a:rPr lang="en-US" altLang="en-US" sz="2400" b="1" dirty="0">
                <a:latin typeface="Arial" panose="020B0604020202020204" pitchFamily="34" charset="0"/>
                <a:ea typeface="ＭＳ Ｐゴシック" panose="020B0600070205080204" pitchFamily="34" charset="-128"/>
              </a:rPr>
              <a:t>Handle Undirected Graphs</a:t>
            </a:r>
            <a:r>
              <a:rPr lang="en-US" altLang="en-US" sz="2400" dirty="0">
                <a:latin typeface="Arial" panose="020B0604020202020204" pitchFamily="34" charset="0"/>
                <a:ea typeface="ＭＳ Ｐゴシック" panose="020B0600070205080204" pitchFamily="34" charset="-128"/>
              </a:rPr>
              <a:t>:</a:t>
            </a:r>
          </a:p>
          <a:p>
            <a:pPr algn="l">
              <a:buFontTx/>
              <a:buChar char="•"/>
            </a:pPr>
            <a:r>
              <a:rPr lang="en-US" altLang="en-US" sz="2400" dirty="0">
                <a:latin typeface="Arial" panose="020B0604020202020204" pitchFamily="34" charset="0"/>
                <a:ea typeface="ＭＳ Ｐゴシック" panose="020B0600070205080204" pitchFamily="34" charset="-128"/>
              </a:rPr>
              <a:t>Since the graph is undirected, edge weights are duplicated to match the bidirectional representation of </a:t>
            </a:r>
            <a:r>
              <a:rPr lang="en-US" altLang="en-US" sz="2400" dirty="0" err="1">
                <a:latin typeface="Arial" panose="020B0604020202020204" pitchFamily="34" charset="0"/>
                <a:ea typeface="ＭＳ Ｐゴシック" panose="020B0600070205080204" pitchFamily="34" charset="-128"/>
              </a:rPr>
              <a:t>edge_index</a:t>
            </a:r>
            <a:r>
              <a:rPr lang="en-US" altLang="en-US" sz="2400" dirty="0">
                <a:latin typeface="Arial" panose="020B0604020202020204" pitchFamily="34" charset="0"/>
                <a:ea typeface="ＭＳ Ｐゴシック" panose="020B0600070205080204" pitchFamily="34" charset="-128"/>
              </a:rPr>
              <a:t> in </a:t>
            </a:r>
            <a:r>
              <a:rPr lang="en-US" altLang="en-US" sz="2400" dirty="0" err="1">
                <a:latin typeface="Arial" panose="020B0604020202020204" pitchFamily="34" charset="0"/>
                <a:ea typeface="ＭＳ Ｐゴシック" panose="020B0600070205080204" pitchFamily="34" charset="-128"/>
              </a:rPr>
              <a:t>PyTorch</a:t>
            </a:r>
            <a:r>
              <a:rPr lang="en-US" altLang="en-US" sz="2400" dirty="0">
                <a:latin typeface="Arial" panose="020B0604020202020204" pitchFamily="34" charset="0"/>
                <a:ea typeface="ＭＳ Ｐゴシック" panose="020B0600070205080204" pitchFamily="34" charset="-128"/>
              </a:rPr>
              <a:t> Geometric.</a:t>
            </a:r>
          </a:p>
          <a:p>
            <a:pPr algn="l">
              <a:buFontTx/>
              <a:buChar char="•"/>
            </a:pPr>
            <a:endParaRPr lang="en-US" altLang="en-US" sz="2400" dirty="0">
              <a:latin typeface="Arial" panose="020B0604020202020204" pitchFamily="34" charset="0"/>
              <a:ea typeface="ＭＳ Ｐゴシック" panose="020B0600070205080204" pitchFamily="34" charset="-128"/>
            </a:endParaRPr>
          </a:p>
          <a:p>
            <a:pPr algn="l">
              <a:buFont typeface="Arial" panose="020B0604020202020204" pitchFamily="34" charset="0"/>
              <a:buChar char="•"/>
            </a:pPr>
            <a:r>
              <a:rPr lang="en-US" sz="2400" dirty="0"/>
              <a:t>If A is </a:t>
            </a:r>
            <a:r>
              <a:rPr lang="en-US" sz="2400" b="1" dirty="0"/>
              <a:t>symmetric</a:t>
            </a:r>
            <a:r>
              <a:rPr lang="en-US" sz="2400" dirty="0"/>
              <a:t>, is </a:t>
            </a:r>
            <a:r>
              <a:rPr lang="en-US" sz="2400" b="1" dirty="0"/>
              <a:t>undirected</a:t>
            </a:r>
            <a:r>
              <a:rPr lang="en-US" sz="2400" dirty="0"/>
              <a:t>.</a:t>
            </a:r>
          </a:p>
          <a:p>
            <a:pPr algn="l">
              <a:buFont typeface="Arial" panose="020B0604020202020204" pitchFamily="34" charset="0"/>
              <a:buChar char="•"/>
            </a:pPr>
            <a:r>
              <a:rPr lang="en-US" sz="2400" dirty="0"/>
              <a:t>For undirected graphs, each edge is counted </a:t>
            </a:r>
            <a:r>
              <a:rPr lang="en-US" sz="2400" b="1" dirty="0"/>
              <a:t>twice</a:t>
            </a:r>
            <a:endParaRPr lang="en-US" sz="2400" dirty="0"/>
          </a:p>
          <a:p>
            <a:pPr algn="l"/>
            <a:r>
              <a:rPr lang="en-US" sz="2400" b="1" dirty="0"/>
              <a:t>c. Adjusting for Symmetry:</a:t>
            </a:r>
          </a:p>
          <a:p>
            <a:pPr algn="l">
              <a:buFont typeface="Arial" panose="020B0604020202020204" pitchFamily="34" charset="0"/>
              <a:buChar char="•"/>
            </a:pPr>
            <a:r>
              <a:rPr lang="en-US" sz="2400" dirty="0"/>
              <a:t>To compute the number of edges in an undirected graph: Number of edges=Non-Zero Entries in A/2</a:t>
            </a:r>
          </a:p>
          <a:p>
            <a:pPr algn="l">
              <a:buFont typeface="Arial" panose="020B0604020202020204" pitchFamily="34" charset="0"/>
              <a:buChar char="•"/>
            </a:pPr>
            <a:r>
              <a:rPr lang="en-US" sz="2400" dirty="0"/>
              <a:t>If A has 87,822 non-zero entries, then:</a:t>
            </a:r>
          </a:p>
          <a:p>
            <a:pPr algn="l"/>
            <a:r>
              <a:rPr lang="en-US" sz="2400" dirty="0"/>
              <a:t>87,8222/2 = 43,911</a:t>
            </a:r>
            <a:endParaRPr lang="en-US" altLang="en-US" sz="2400" dirty="0">
              <a:latin typeface="Arial" panose="020B0604020202020204" pitchFamily="34" charset="0"/>
              <a:ea typeface="ＭＳ Ｐゴシック" panose="020B0600070205080204" pitchFamily="34" charset="-128"/>
            </a:endParaRPr>
          </a:p>
          <a:p>
            <a:pPr>
              <a:buFontTx/>
              <a:buChar char="•"/>
            </a:pPr>
            <a:endParaRPr lang="en-US" altLang="en-US" sz="2000" dirty="0">
              <a:latin typeface="Arial" panose="020B0604020202020204" pitchFamily="34" charset="0"/>
              <a:ea typeface="ＭＳ Ｐゴシック" panose="020B0600070205080204" pitchFamily="34" charset="-128"/>
            </a:endParaRPr>
          </a:p>
          <a:p>
            <a:endParaRPr lang="en-US" altLang="en-US" sz="2000" dirty="0">
              <a:latin typeface="Arial" panose="020B0604020202020204" pitchFamily="34" charset="0"/>
              <a:ea typeface="ＭＳ Ｐゴシック" panose="020B0600070205080204" pitchFamily="34" charset="-128"/>
            </a:endParaRPr>
          </a:p>
        </p:txBody>
      </p:sp>
      <p:sp>
        <p:nvSpPr>
          <p:cNvPr id="56323" name="Slide Number Placeholder 3">
            <a:extLst>
              <a:ext uri="{FF2B5EF4-FFF2-40B4-BE49-F238E27FC236}">
                <a16:creationId xmlns:a16="http://schemas.microsoft.com/office/drawing/2014/main" id="{AAE043C9-8094-832A-62BA-E617BC66B43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AC74DB6-82F8-7843-909F-0016F7743C66}" type="slidenum">
              <a:rPr lang="en-US" altLang="en-US" sz="1200" smtClean="0"/>
              <a:pPr/>
              <a:t>21</a:t>
            </a:fld>
            <a:endParaRPr lang="en-US" altLang="en-US"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a:extLst>
              <a:ext uri="{FF2B5EF4-FFF2-40B4-BE49-F238E27FC236}">
                <a16:creationId xmlns:a16="http://schemas.microsoft.com/office/drawing/2014/main" id="{BC39263E-6801-7903-37DD-F0954E727983}"/>
              </a:ext>
            </a:extLst>
          </p:cNvPr>
          <p:cNvSpPr>
            <a:spLocks noGrp="1" noRot="1" noChangeAspect="1" noChangeArrowheads="1" noTextEdit="1"/>
          </p:cNvSpPr>
          <p:nvPr>
            <p:ph type="sldImg"/>
          </p:nvPr>
        </p:nvSpPr>
        <p:spPr>
          <a:ln/>
        </p:spPr>
      </p:sp>
      <p:sp>
        <p:nvSpPr>
          <p:cNvPr id="58370" name="Notes Placeholder 2">
            <a:extLst>
              <a:ext uri="{FF2B5EF4-FFF2-40B4-BE49-F238E27FC236}">
                <a16:creationId xmlns:a16="http://schemas.microsoft.com/office/drawing/2014/main" id="{F9DC09D5-D91F-D1B9-0CC5-CB8D06277EA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endParaRPr lang="en-US" altLang="en-US" dirty="0">
              <a:latin typeface="Arial" panose="020B0604020202020204" pitchFamily="34" charset="0"/>
              <a:ea typeface="ＭＳ Ｐゴシック" panose="020B0600070205080204" pitchFamily="34" charset="-128"/>
            </a:endParaRPr>
          </a:p>
          <a:p>
            <a:pPr>
              <a:buFont typeface="Calibri" panose="020F0502020204030204" pitchFamily="34" charset="0"/>
              <a:buAutoNum type="arabicPeriod"/>
            </a:pPr>
            <a:r>
              <a:rPr lang="en-US" altLang="en-US" b="1" dirty="0">
                <a:latin typeface="Arial" panose="020B0604020202020204" pitchFamily="34" charset="0"/>
                <a:ea typeface="ＭＳ Ｐゴシック" panose="020B0600070205080204" pitchFamily="34" charset="-128"/>
              </a:rPr>
              <a:t>Feature and Label Conversion</a:t>
            </a:r>
            <a:r>
              <a:rPr lang="en-US" altLang="en-US" dirty="0">
                <a:latin typeface="Arial" panose="020B0604020202020204" pitchFamily="34" charset="0"/>
                <a:ea typeface="ＭＳ Ｐゴシック" panose="020B0600070205080204" pitchFamily="34" charset="-128"/>
              </a:rPr>
              <a:t>:</a:t>
            </a:r>
          </a:p>
          <a:p>
            <a:pPr marL="742950" lvl="1" indent="-285750">
              <a:buFont typeface="Calibri" panose="020F0502020204030204" pitchFamily="34" charset="0"/>
              <a:buAutoNum type="arabicPeriod"/>
            </a:pPr>
            <a:r>
              <a:rPr lang="en-US" altLang="en-US" dirty="0">
                <a:latin typeface="Arial" panose="020B0604020202020204" pitchFamily="34" charset="0"/>
                <a:ea typeface="ＭＳ Ｐゴシック" panose="020B0600070205080204" pitchFamily="34" charset="-128"/>
              </a:rPr>
              <a:t>The node features (</a:t>
            </a:r>
            <a:r>
              <a:rPr lang="en-US" altLang="en-US" dirty="0" err="1">
                <a:latin typeface="Arial" panose="020B0604020202020204" pitchFamily="34" charset="0"/>
                <a:ea typeface="ＭＳ Ｐゴシック" panose="020B0600070205080204" pitchFamily="34" charset="-128"/>
              </a:rPr>
              <a:t>X_less_rows</a:t>
            </a:r>
            <a:r>
              <a:rPr lang="en-US" altLang="en-US" dirty="0">
                <a:latin typeface="Arial" panose="020B0604020202020204" pitchFamily="34" charset="0"/>
                <a:ea typeface="ＭＳ Ｐゴシック" panose="020B0600070205080204" pitchFamily="34" charset="-128"/>
              </a:rPr>
              <a:t>) and labels (</a:t>
            </a:r>
            <a:r>
              <a:rPr lang="en-US" altLang="en-US" dirty="0" err="1">
                <a:latin typeface="Arial" panose="020B0604020202020204" pitchFamily="34" charset="0"/>
                <a:ea typeface="ＭＳ Ｐゴシック" panose="020B0600070205080204" pitchFamily="34" charset="-128"/>
              </a:rPr>
              <a:t>y_less_rows</a:t>
            </a:r>
            <a:r>
              <a:rPr lang="en-US" altLang="en-US" dirty="0">
                <a:latin typeface="Arial" panose="020B0604020202020204" pitchFamily="34" charset="0"/>
                <a:ea typeface="ＭＳ Ｐゴシック" panose="020B0600070205080204" pitchFamily="34" charset="-128"/>
              </a:rPr>
              <a:t>) are converted into </a:t>
            </a:r>
            <a:r>
              <a:rPr lang="en-US" altLang="en-US" dirty="0" err="1">
                <a:latin typeface="Arial" panose="020B0604020202020204" pitchFamily="34" charset="0"/>
                <a:ea typeface="ＭＳ Ｐゴシック" panose="020B0600070205080204" pitchFamily="34" charset="-128"/>
              </a:rPr>
              <a:t>PyTorch</a:t>
            </a:r>
            <a:r>
              <a:rPr lang="en-US" altLang="en-US" dirty="0">
                <a:latin typeface="Arial" panose="020B0604020202020204" pitchFamily="34" charset="0"/>
                <a:ea typeface="ＭＳ Ｐゴシック" panose="020B0600070205080204" pitchFamily="34" charset="-128"/>
              </a:rPr>
              <a:t> tensors to work with </a:t>
            </a:r>
            <a:r>
              <a:rPr lang="en-US" altLang="en-US" dirty="0" err="1">
                <a:latin typeface="Arial" panose="020B0604020202020204" pitchFamily="34" charset="0"/>
                <a:ea typeface="ＭＳ Ｐゴシック" panose="020B0600070205080204" pitchFamily="34" charset="-128"/>
              </a:rPr>
              <a:t>Pytorch</a:t>
            </a:r>
            <a:endParaRPr lang="en-US" altLang="en-US" dirty="0">
              <a:latin typeface="Arial" panose="020B0604020202020204" pitchFamily="34" charset="0"/>
              <a:ea typeface="ＭＳ Ｐゴシック" panose="020B0600070205080204" pitchFamily="34" charset="-128"/>
            </a:endParaRPr>
          </a:p>
          <a:p>
            <a:pPr marL="742950" lvl="1" indent="-285750">
              <a:buFont typeface="Calibri" panose="020F0502020204030204" pitchFamily="34" charset="0"/>
              <a:buAutoNum type="arabicPeriod"/>
            </a:pPr>
            <a:r>
              <a:rPr lang="en-US" altLang="en-US" dirty="0">
                <a:latin typeface="Arial" panose="020B0604020202020204" pitchFamily="34" charset="0"/>
                <a:ea typeface="ＭＳ Ｐゴシック" panose="020B0600070205080204" pitchFamily="34" charset="-128"/>
              </a:rPr>
              <a:t>Features use </a:t>
            </a:r>
            <a:r>
              <a:rPr lang="en-US" altLang="en-US" dirty="0" err="1">
                <a:latin typeface="Arial" panose="020B0604020202020204" pitchFamily="34" charset="0"/>
                <a:ea typeface="ＭＳ Ｐゴシック" panose="020B0600070205080204" pitchFamily="34" charset="-128"/>
              </a:rPr>
              <a:t>FloatTensor</a:t>
            </a:r>
            <a:r>
              <a:rPr lang="en-US" altLang="en-US" dirty="0">
                <a:latin typeface="Arial" panose="020B0604020202020204" pitchFamily="34" charset="0"/>
                <a:ea typeface="ＭＳ Ｐゴシック" panose="020B0600070205080204" pitchFamily="34" charset="-128"/>
              </a:rPr>
              <a:t>, and labels use </a:t>
            </a:r>
            <a:r>
              <a:rPr lang="en-US" altLang="en-US" dirty="0" err="1">
                <a:latin typeface="Arial" panose="020B0604020202020204" pitchFamily="34" charset="0"/>
                <a:ea typeface="ＭＳ Ｐゴシック" panose="020B0600070205080204" pitchFamily="34" charset="-128"/>
              </a:rPr>
              <a:t>LongTensor</a:t>
            </a:r>
            <a:r>
              <a:rPr lang="en-US" altLang="en-US" dirty="0">
                <a:latin typeface="Arial" panose="020B0604020202020204" pitchFamily="34" charset="0"/>
                <a:ea typeface="ＭＳ Ｐゴシック" panose="020B0600070205080204" pitchFamily="34" charset="-128"/>
              </a:rPr>
              <a:t> for compatibility with the GCN.</a:t>
            </a:r>
            <a:endParaRPr lang="en-US" altLang="en-US" b="1" dirty="0">
              <a:latin typeface="Arial" panose="020B0604020202020204" pitchFamily="34" charset="0"/>
              <a:ea typeface="ＭＳ Ｐゴシック" panose="020B0600070205080204" pitchFamily="34" charset="-128"/>
            </a:endParaRPr>
          </a:p>
          <a:p>
            <a:endParaRPr lang="en-US" b="1" dirty="0"/>
          </a:p>
          <a:p>
            <a:endParaRPr lang="en-US" b="1" dirty="0"/>
          </a:p>
          <a:p>
            <a:r>
              <a:rPr lang="en-US" b="1" dirty="0"/>
              <a:t>2. Transductive GCN:</a:t>
            </a:r>
            <a:r>
              <a:rPr lang="en-US" dirty="0"/>
              <a:t> The train-test split in a </a:t>
            </a:r>
            <a:r>
              <a:rPr lang="en-US" dirty="0" err="1"/>
              <a:t>transductive</a:t>
            </a:r>
            <a:r>
              <a:rPr lang="en-US" dirty="0"/>
              <a:t> setting is done at the </a:t>
            </a:r>
            <a:r>
              <a:rPr lang="en-US" b="1" dirty="0"/>
              <a:t>node level</a:t>
            </a:r>
            <a:r>
              <a:rPr lang="en-US" dirty="0"/>
              <a:t>, meaning all nodes and edges are part of the graph during training, but only specific nodes (test nodes) are used for evaluation. The model learns using the full graph structure. </a:t>
            </a:r>
            <a:r>
              <a:rPr lang="en-US" altLang="en-US" dirty="0">
                <a:latin typeface="Arial" panose="020B0604020202020204" pitchFamily="34" charset="0"/>
                <a:ea typeface="ＭＳ Ｐゴシック" panose="020B0600070205080204" pitchFamily="34" charset="-128"/>
              </a:rPr>
              <a:t>In </a:t>
            </a:r>
            <a:r>
              <a:rPr lang="en-US" altLang="en-US" dirty="0" err="1">
                <a:latin typeface="Arial" panose="020B0604020202020204" pitchFamily="34" charset="0"/>
                <a:ea typeface="ＭＳ Ｐゴシック" panose="020B0600070205080204" pitchFamily="34" charset="-128"/>
              </a:rPr>
              <a:t>transductive</a:t>
            </a:r>
            <a:r>
              <a:rPr lang="en-US" altLang="en-US" dirty="0">
                <a:latin typeface="Arial" panose="020B0604020202020204" pitchFamily="34" charset="0"/>
                <a:ea typeface="ＭＳ Ｐゴシック" panose="020B0600070205080204" pitchFamily="34" charset="-128"/>
              </a:rPr>
              <a:t> learning, the model has access to the entire graph, including nodes that are part of the test set, although it doesn't use their labels during training</a:t>
            </a:r>
            <a:endParaRPr lang="en-US" dirty="0"/>
          </a:p>
          <a:p>
            <a:r>
              <a:rPr lang="en-US" b="1" dirty="0"/>
              <a:t>2. Inductive GCN:</a:t>
            </a:r>
            <a:r>
              <a:rPr lang="en-US" dirty="0"/>
              <a:t> In an inductive setting, the train-test split is done at the </a:t>
            </a:r>
            <a:r>
              <a:rPr lang="en-US" b="1" dirty="0"/>
              <a:t>graph level</a:t>
            </a:r>
            <a:r>
              <a:rPr lang="en-US" dirty="0"/>
              <a:t>, so the test nodes (or subgraphs) are entirely unseen during training. The model generalizes to unseen graphs or nodes.</a:t>
            </a:r>
          </a:p>
          <a:p>
            <a:r>
              <a:rPr lang="en-US" b="1" dirty="0"/>
              <a:t>2. Comparison:</a:t>
            </a:r>
            <a:r>
              <a:rPr lang="en-US" dirty="0"/>
              <a:t> Transductive models exploit the global graph structure for all nodes, whereas inductive models generalize to new graph data without having prior access, making them more versatile for unseen scenarios.</a:t>
            </a:r>
          </a:p>
          <a:p>
            <a:endParaRPr lang="en-US" altLang="en-US" b="1" dirty="0">
              <a:latin typeface="Arial" panose="020B0604020202020204" pitchFamily="34" charset="0"/>
              <a:ea typeface="ＭＳ Ｐゴシック" panose="020B0600070205080204" pitchFamily="34" charset="-128"/>
            </a:endParaRPr>
          </a:p>
          <a:p>
            <a:endParaRPr lang="en-US" altLang="en-US" b="1" dirty="0">
              <a:latin typeface="Arial" panose="020B0604020202020204" pitchFamily="34" charset="0"/>
              <a:ea typeface="ＭＳ Ｐゴシック" panose="020B0600070205080204" pitchFamily="34" charset="-128"/>
            </a:endParaRPr>
          </a:p>
          <a:p>
            <a:pPr>
              <a:buFont typeface="Calibri" panose="020F0502020204030204" pitchFamily="34" charset="0"/>
              <a:buNone/>
            </a:pPr>
            <a:r>
              <a:rPr lang="en-US" altLang="en-US" b="1" dirty="0">
                <a:latin typeface="Arial" panose="020B0604020202020204" pitchFamily="34" charset="0"/>
                <a:ea typeface="ＭＳ Ｐゴシック" panose="020B0600070205080204" pitchFamily="34" charset="-128"/>
              </a:rPr>
              <a:t>3. Train-Test Split</a:t>
            </a:r>
            <a:r>
              <a:rPr lang="en-US" altLang="en-US" dirty="0">
                <a:latin typeface="Arial" panose="020B0604020202020204" pitchFamily="34" charset="0"/>
                <a:ea typeface="ＭＳ Ｐゴシック" panose="020B0600070205080204" pitchFamily="34" charset="-128"/>
              </a:rPr>
              <a:t>:</a:t>
            </a:r>
          </a:p>
          <a:p>
            <a:pPr marL="742950" lvl="1" indent="-285750">
              <a:buFont typeface="Calibri" panose="020F0502020204030204" pitchFamily="34" charset="0"/>
              <a:buAutoNum type="arabicPeriod"/>
            </a:pPr>
            <a:r>
              <a:rPr lang="en-US" altLang="en-US" dirty="0">
                <a:latin typeface="Arial" panose="020B0604020202020204" pitchFamily="34" charset="0"/>
                <a:ea typeface="ＭＳ Ｐゴシック" panose="020B0600070205080204" pitchFamily="34" charset="-128"/>
              </a:rPr>
              <a:t>The data is split into training and testing sets using </a:t>
            </a:r>
            <a:r>
              <a:rPr lang="en-US" altLang="en-US" dirty="0" err="1">
                <a:latin typeface="Arial" panose="020B0604020202020204" pitchFamily="34" charset="0"/>
                <a:ea typeface="ＭＳ Ｐゴシック" panose="020B0600070205080204" pitchFamily="34" charset="-128"/>
              </a:rPr>
              <a:t>train_test_split</a:t>
            </a:r>
            <a:r>
              <a:rPr lang="en-US" altLang="en-US" dirty="0">
                <a:latin typeface="Arial" panose="020B0604020202020204" pitchFamily="34" charset="0"/>
                <a:ea typeface="ＭＳ Ｐゴシック" panose="020B0600070205080204" pitchFamily="34" charset="-128"/>
              </a:rPr>
              <a:t> with an 80/20 ratio.</a:t>
            </a:r>
          </a:p>
          <a:p>
            <a:pPr>
              <a:buFont typeface="Calibri" panose="020F0502020204030204" pitchFamily="34" charset="0"/>
              <a:buNone/>
            </a:pPr>
            <a:r>
              <a:rPr lang="en-US" altLang="en-US" b="1" dirty="0">
                <a:latin typeface="Arial" panose="020B0604020202020204" pitchFamily="34" charset="0"/>
                <a:ea typeface="ＭＳ Ｐゴシック" panose="020B0600070205080204" pitchFamily="34" charset="-128"/>
              </a:rPr>
              <a:t>4. Graph Data Integration</a:t>
            </a:r>
            <a:r>
              <a:rPr lang="en-US" altLang="en-US" dirty="0">
                <a:latin typeface="Arial" panose="020B0604020202020204" pitchFamily="34" charset="0"/>
                <a:ea typeface="ＭＳ Ｐゴシック" panose="020B0600070205080204" pitchFamily="34" charset="-128"/>
              </a:rPr>
              <a:t>:</a:t>
            </a:r>
          </a:p>
          <a:p>
            <a:pPr marL="742950" lvl="1" indent="-285750">
              <a:buFont typeface="Calibri" panose="020F0502020204030204" pitchFamily="34" charset="0"/>
              <a:buAutoNum type="arabicPeriod"/>
            </a:pPr>
            <a:r>
              <a:rPr lang="en-US" altLang="en-US" dirty="0">
                <a:latin typeface="Arial" panose="020B0604020202020204" pitchFamily="34" charset="0"/>
                <a:ea typeface="ＭＳ Ｐゴシック" panose="020B0600070205080204" pitchFamily="34" charset="-128"/>
              </a:rPr>
              <a:t>The feature matrix (</a:t>
            </a:r>
            <a:r>
              <a:rPr lang="en-US" altLang="en-US" dirty="0" err="1">
                <a:latin typeface="Arial" panose="020B0604020202020204" pitchFamily="34" charset="0"/>
                <a:ea typeface="ＭＳ Ｐゴシック" panose="020B0600070205080204" pitchFamily="34" charset="-128"/>
              </a:rPr>
              <a:t>data.x</a:t>
            </a:r>
            <a:r>
              <a:rPr lang="en-US" altLang="en-US" dirty="0">
                <a:latin typeface="Arial" panose="020B0604020202020204" pitchFamily="34" charset="0"/>
                <a:ea typeface="ＭＳ Ｐゴシック" panose="020B0600070205080204" pitchFamily="34" charset="-128"/>
              </a:rPr>
              <a:t>), labels (</a:t>
            </a:r>
            <a:r>
              <a:rPr lang="en-US" altLang="en-US" dirty="0" err="1">
                <a:latin typeface="Arial" panose="020B0604020202020204" pitchFamily="34" charset="0"/>
                <a:ea typeface="ＭＳ Ｐゴシック" panose="020B0600070205080204" pitchFamily="34" charset="-128"/>
              </a:rPr>
              <a:t>data.y</a:t>
            </a:r>
            <a:r>
              <a:rPr lang="en-US" altLang="en-US" dirty="0">
                <a:latin typeface="Arial" panose="020B0604020202020204" pitchFamily="34" charset="0"/>
                <a:ea typeface="ＭＳ Ｐゴシック" panose="020B0600070205080204" pitchFamily="34" charset="-128"/>
              </a:rPr>
              <a:t>), and edge weights (</a:t>
            </a:r>
            <a:r>
              <a:rPr lang="en-US" altLang="en-US" dirty="0" err="1">
                <a:latin typeface="Arial" panose="020B0604020202020204" pitchFamily="34" charset="0"/>
                <a:ea typeface="ＭＳ Ｐゴシック" panose="020B0600070205080204" pitchFamily="34" charset="-128"/>
              </a:rPr>
              <a:t>data.edge_weight</a:t>
            </a:r>
            <a:r>
              <a:rPr lang="en-US" altLang="en-US" dirty="0">
                <a:latin typeface="Arial" panose="020B0604020202020204" pitchFamily="34" charset="0"/>
                <a:ea typeface="ＭＳ Ｐゴシック" panose="020B0600070205080204" pitchFamily="34" charset="-128"/>
              </a:rPr>
              <a:t>) are all stored in the </a:t>
            </a:r>
            <a:r>
              <a:rPr lang="en-US" altLang="en-US" dirty="0" err="1">
                <a:latin typeface="Arial" panose="020B0604020202020204" pitchFamily="34" charset="0"/>
                <a:ea typeface="ＭＳ Ｐゴシック" panose="020B0600070205080204" pitchFamily="34" charset="-128"/>
              </a:rPr>
              <a:t>PyTorch</a:t>
            </a:r>
            <a:r>
              <a:rPr lang="en-US" altLang="en-US" dirty="0">
                <a:latin typeface="Arial" panose="020B0604020202020204" pitchFamily="34" charset="0"/>
                <a:ea typeface="ＭＳ Ｐゴシック" panose="020B0600070205080204" pitchFamily="34" charset="-128"/>
              </a:rPr>
              <a:t> Geometric Data object.</a:t>
            </a:r>
          </a:p>
          <a:p>
            <a:pPr marL="457200" lvl="1" indent="0">
              <a:buFont typeface="Calibri" panose="020F0502020204030204" pitchFamily="34" charset="0"/>
              <a:buNone/>
            </a:pPr>
            <a:endParaRPr lang="en-US" altLang="en-US" dirty="0">
              <a:latin typeface="Arial" panose="020B0604020202020204" pitchFamily="34" charset="0"/>
              <a:ea typeface="ＭＳ Ｐゴシック" panose="020B0600070205080204" pitchFamily="34" charset="-128"/>
            </a:endParaRPr>
          </a:p>
          <a:p>
            <a:pPr marL="457200" lvl="1" indent="0">
              <a:buFont typeface="Calibri" panose="020F0502020204030204" pitchFamily="34" charset="0"/>
              <a:buNone/>
            </a:pPr>
            <a:endParaRPr lang="en-US" altLang="en-US" dirty="0">
              <a:latin typeface="Arial" panose="020B0604020202020204" pitchFamily="34" charset="0"/>
              <a:ea typeface="ＭＳ Ｐゴシック" panose="020B0600070205080204" pitchFamily="34" charset="-128"/>
            </a:endParaRPr>
          </a:p>
          <a:p>
            <a:pPr>
              <a:buFontTx/>
              <a:buNone/>
            </a:pPr>
            <a:endParaRPr lang="en-US" altLang="en-US" dirty="0">
              <a:latin typeface="Arial" panose="020B0604020202020204" pitchFamily="34" charset="0"/>
              <a:ea typeface="ＭＳ Ｐゴシック" panose="020B0600070205080204" pitchFamily="34" charset="-128"/>
            </a:endParaRPr>
          </a:p>
          <a:p>
            <a:endParaRPr lang="en-US" altLang="en-US" dirty="0">
              <a:latin typeface="Arial" panose="020B0604020202020204" pitchFamily="34" charset="0"/>
              <a:ea typeface="ＭＳ Ｐゴシック" panose="020B0600070205080204" pitchFamily="34" charset="-128"/>
            </a:endParaRPr>
          </a:p>
          <a:p>
            <a:endParaRPr lang="en-US" altLang="en-US" dirty="0">
              <a:latin typeface="Arial" panose="020B0604020202020204" pitchFamily="34" charset="0"/>
              <a:ea typeface="ＭＳ Ｐゴシック" panose="020B0600070205080204" pitchFamily="34" charset="-128"/>
            </a:endParaRPr>
          </a:p>
        </p:txBody>
      </p:sp>
      <p:sp>
        <p:nvSpPr>
          <p:cNvPr id="58371" name="Slide Number Placeholder 3">
            <a:extLst>
              <a:ext uri="{FF2B5EF4-FFF2-40B4-BE49-F238E27FC236}">
                <a16:creationId xmlns:a16="http://schemas.microsoft.com/office/drawing/2014/main" id="{58328D34-A27A-CFD9-BD7D-0A76945E415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BD80DF9-FF07-2C4E-8B4A-2E0D5E520487}" type="slidenum">
              <a:rPr lang="en-US" altLang="en-US" sz="1200" smtClean="0"/>
              <a:pPr/>
              <a:t>22</a:t>
            </a:fld>
            <a:endParaRPr lang="en-US" altLang="en-US"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a:extLst>
              <a:ext uri="{FF2B5EF4-FFF2-40B4-BE49-F238E27FC236}">
                <a16:creationId xmlns:a16="http://schemas.microsoft.com/office/drawing/2014/main" id="{B8A6939E-55AB-A776-3F3E-639A616B0969}"/>
              </a:ext>
            </a:extLst>
          </p:cNvPr>
          <p:cNvSpPr>
            <a:spLocks noGrp="1" noRot="1" noChangeAspect="1" noChangeArrowheads="1" noTextEdit="1"/>
          </p:cNvSpPr>
          <p:nvPr>
            <p:ph type="sldImg"/>
          </p:nvPr>
        </p:nvSpPr>
        <p:spPr>
          <a:ln/>
        </p:spPr>
      </p:sp>
      <p:sp>
        <p:nvSpPr>
          <p:cNvPr id="60418" name="Notes Placeholder 2">
            <a:extLst>
              <a:ext uri="{FF2B5EF4-FFF2-40B4-BE49-F238E27FC236}">
                <a16:creationId xmlns:a16="http://schemas.microsoft.com/office/drawing/2014/main" id="{27AC0515-87FB-87A6-2169-13ECAB9E238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1" dirty="0"/>
              <a:t>First Convolution Layer (</a:t>
            </a:r>
            <a:r>
              <a:rPr lang="en-US" b="1" dirty="0" err="1"/>
              <a:t>GCNConv</a:t>
            </a:r>
            <a:r>
              <a:rPr lang="en-US" b="1" dirty="0"/>
              <a:t>)</a:t>
            </a:r>
            <a:r>
              <a:rPr lang="en-US" dirty="0"/>
              <a:t>:</a:t>
            </a:r>
          </a:p>
          <a:p>
            <a:pPr>
              <a:buFont typeface="Arial" panose="020B0604020202020204" pitchFamily="34" charset="0"/>
              <a:buChar char="•"/>
            </a:pPr>
            <a:r>
              <a:rPr lang="en-US" dirty="0"/>
              <a:t>Applies graph convolutions to extract node-level features while considering graph structure.</a:t>
            </a:r>
          </a:p>
          <a:p>
            <a:r>
              <a:rPr lang="en-US" b="1" dirty="0"/>
              <a:t>ReLU Activation (</a:t>
            </a:r>
            <a:r>
              <a:rPr lang="en-US" b="1" dirty="0" err="1"/>
              <a:t>F.relu</a:t>
            </a:r>
            <a:r>
              <a:rPr lang="en-US" b="1" dirty="0"/>
              <a:t>)</a:t>
            </a:r>
            <a:r>
              <a:rPr lang="en-US" dirty="0"/>
              <a:t>:</a:t>
            </a:r>
          </a:p>
          <a:p>
            <a:pPr>
              <a:buFont typeface="Arial" panose="020B0604020202020204" pitchFamily="34" charset="0"/>
              <a:buChar char="•"/>
            </a:pPr>
            <a:r>
              <a:rPr lang="en-US" dirty="0"/>
              <a:t>Introduces non-linearity after the first convolution to enhance feature learning.</a:t>
            </a:r>
          </a:p>
          <a:p>
            <a:r>
              <a:rPr lang="en-US" b="1" dirty="0"/>
              <a:t>Dropout (</a:t>
            </a:r>
            <a:r>
              <a:rPr lang="en-US" b="1" dirty="0" err="1"/>
              <a:t>F.dropout</a:t>
            </a:r>
            <a:r>
              <a:rPr lang="en-US" b="1" dirty="0"/>
              <a:t>)</a:t>
            </a:r>
            <a:r>
              <a:rPr lang="en-US" dirty="0"/>
              <a:t>:</a:t>
            </a:r>
          </a:p>
          <a:p>
            <a:pPr>
              <a:buFont typeface="Arial" panose="020B0604020202020204" pitchFamily="34" charset="0"/>
              <a:buChar char="•"/>
            </a:pPr>
            <a:r>
              <a:rPr lang="en-US" dirty="0"/>
              <a:t>Prevents overfitting by randomly dropping 50% of neurons during training.</a:t>
            </a:r>
          </a:p>
          <a:p>
            <a:r>
              <a:rPr lang="en-US" b="1" dirty="0"/>
              <a:t>Second Convolution Layer (</a:t>
            </a:r>
            <a:r>
              <a:rPr lang="en-US" b="1" dirty="0" err="1"/>
              <a:t>GCNConv</a:t>
            </a:r>
            <a:r>
              <a:rPr lang="en-US" b="1" dirty="0"/>
              <a:t>)</a:t>
            </a:r>
            <a:r>
              <a:rPr lang="en-US" dirty="0"/>
              <a:t>:</a:t>
            </a:r>
          </a:p>
          <a:p>
            <a:pPr>
              <a:buFont typeface="Arial" panose="020B0604020202020204" pitchFamily="34" charset="0"/>
              <a:buChar char="•"/>
            </a:pPr>
            <a:r>
              <a:rPr lang="en-US" dirty="0"/>
              <a:t>Produces final node embeddings and output logits for classification.</a:t>
            </a:r>
          </a:p>
          <a:p>
            <a:r>
              <a:rPr lang="en-US" b="1" dirty="0" err="1"/>
              <a:t>Softmax</a:t>
            </a:r>
            <a:r>
              <a:rPr lang="en-US" b="1" dirty="0"/>
              <a:t> (</a:t>
            </a:r>
            <a:r>
              <a:rPr lang="en-US" b="1" dirty="0" err="1"/>
              <a:t>F.log_softmax</a:t>
            </a:r>
            <a:r>
              <a:rPr lang="en-US" b="1" dirty="0"/>
              <a:t>)</a:t>
            </a:r>
            <a:r>
              <a:rPr lang="en-US" dirty="0"/>
              <a:t>:</a:t>
            </a:r>
          </a:p>
          <a:p>
            <a:pPr>
              <a:buFont typeface="Arial" panose="020B0604020202020204" pitchFamily="34" charset="0"/>
              <a:buChar char="•"/>
            </a:pPr>
            <a:r>
              <a:rPr lang="en-US" dirty="0"/>
              <a:t>Converts logits to probabilities.</a:t>
            </a:r>
          </a:p>
          <a:p>
            <a:r>
              <a:rPr lang="en-US" b="1" dirty="0"/>
              <a:t>Training Loop</a:t>
            </a:r>
            <a:r>
              <a:rPr lang="en-US" dirty="0"/>
              <a:t>:</a:t>
            </a:r>
          </a:p>
          <a:p>
            <a:pPr>
              <a:buFont typeface="Arial" panose="020B0604020202020204" pitchFamily="34" charset="0"/>
              <a:buChar char="•"/>
            </a:pPr>
            <a:r>
              <a:rPr lang="en-US" dirty="0"/>
              <a:t>Runs for 1000 epochs, minimizing the cross-entropy loss and updating weights using the Adam optimizer.</a:t>
            </a:r>
          </a:p>
          <a:p>
            <a:endParaRPr lang="en-US" altLang="en-US" dirty="0">
              <a:latin typeface="Arial" panose="020B0604020202020204" pitchFamily="34" charset="0"/>
              <a:ea typeface="ＭＳ Ｐゴシック" panose="020B0600070205080204" pitchFamily="34" charset="-128"/>
            </a:endParaRPr>
          </a:p>
        </p:txBody>
      </p:sp>
      <p:sp>
        <p:nvSpPr>
          <p:cNvPr id="60419" name="Slide Number Placeholder 3">
            <a:extLst>
              <a:ext uri="{FF2B5EF4-FFF2-40B4-BE49-F238E27FC236}">
                <a16:creationId xmlns:a16="http://schemas.microsoft.com/office/drawing/2014/main" id="{C0284DC8-ACDE-A5C8-D7CB-E41A60E285F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F259BFD-7E76-8846-B31A-FE67C11909E7}" type="slidenum">
              <a:rPr lang="en-US" altLang="en-US" sz="1200" smtClean="0"/>
              <a:pPr/>
              <a:t>23</a:t>
            </a:fld>
            <a:endParaRPr lang="en-US" altLang="en-US"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a:extLst>
              <a:ext uri="{FF2B5EF4-FFF2-40B4-BE49-F238E27FC236}">
                <a16:creationId xmlns:a16="http://schemas.microsoft.com/office/drawing/2014/main" id="{7FE5EEFF-C577-9945-1740-1FDD503C4CC1}"/>
              </a:ext>
            </a:extLst>
          </p:cNvPr>
          <p:cNvSpPr>
            <a:spLocks noGrp="1" noRot="1" noChangeAspect="1" noChangeArrowheads="1" noTextEdit="1"/>
          </p:cNvSpPr>
          <p:nvPr>
            <p:ph type="sldImg"/>
          </p:nvPr>
        </p:nvSpPr>
        <p:spPr>
          <a:ln/>
        </p:spPr>
      </p:sp>
      <p:sp>
        <p:nvSpPr>
          <p:cNvPr id="62466" name="Notes Placeholder 2">
            <a:extLst>
              <a:ext uri="{FF2B5EF4-FFF2-40B4-BE49-F238E27FC236}">
                <a16:creationId xmlns:a16="http://schemas.microsoft.com/office/drawing/2014/main" id="{DF6D7FCD-B251-CA3A-2573-1028D121F36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endParaRPr lang="en-US" altLang="en-US" sz="2000" dirty="0">
              <a:latin typeface="Arial" panose="020B0604020202020204" pitchFamily="34" charset="0"/>
              <a:ea typeface="ＭＳ Ｐゴシック" panose="020B0600070205080204" pitchFamily="34" charset="-128"/>
            </a:endParaRPr>
          </a:p>
          <a:p>
            <a:pPr>
              <a:buFontTx/>
              <a:buChar char="•"/>
            </a:pPr>
            <a:r>
              <a:rPr lang="en-US" altLang="en-US" sz="2000" dirty="0">
                <a:latin typeface="Arial" panose="020B0604020202020204" pitchFamily="34" charset="0"/>
                <a:ea typeface="ＭＳ Ｐゴシック" panose="020B0600070205080204" pitchFamily="34" charset="-128"/>
              </a:rPr>
              <a:t>The GCN model achieved strong generalization, with training accuracy of 95.47% and test accuracy of 96.10%, indicating reliable predictions without overfitting. The narrow accuracy margin between training and testing and the early performance plateau suggest optimal convergence and potential for early stopping. </a:t>
            </a:r>
            <a:endParaRPr lang="en-US" sz="2000" dirty="0"/>
          </a:p>
          <a:p>
            <a:r>
              <a:rPr lang="en-US" sz="2000" b="1" dirty="0"/>
              <a:t>Learning rate: 0.0001</a:t>
            </a:r>
            <a:endParaRPr lang="en-US" sz="2000" dirty="0"/>
          </a:p>
          <a:p>
            <a:pPr>
              <a:buFont typeface="Arial" panose="020B0604020202020204" pitchFamily="34" charset="0"/>
              <a:buNone/>
            </a:pPr>
            <a:r>
              <a:rPr lang="en-US" sz="2000" b="1" dirty="0"/>
              <a:t>Batch size: Full batch training</a:t>
            </a:r>
            <a:endParaRPr lang="en-US" sz="2000" dirty="0"/>
          </a:p>
          <a:p>
            <a:pPr>
              <a:buFont typeface="Arial" panose="020B0604020202020204" pitchFamily="34" charset="0"/>
              <a:buChar char="•"/>
            </a:pPr>
            <a:r>
              <a:rPr lang="en-US" sz="2000" dirty="0"/>
              <a:t>Defines how much data the model processes before updating weights. In this case, "full batch training" means using the entire dataset in one update, a hyperparameter set externally.</a:t>
            </a:r>
          </a:p>
          <a:p>
            <a:r>
              <a:rPr lang="en-US" sz="2000" b="1" dirty="0"/>
              <a:t>Optimizer: Adam</a:t>
            </a:r>
            <a:endParaRPr lang="en-US" sz="2000" dirty="0"/>
          </a:p>
          <a:p>
            <a:pPr>
              <a:buFont typeface="Arial" panose="020B0604020202020204" pitchFamily="34" charset="0"/>
              <a:buChar char="•"/>
            </a:pPr>
            <a:r>
              <a:rPr lang="en-US" sz="2000" dirty="0"/>
              <a:t>The choice of the optimization algorithm (Adam) is a hyperparameter because it is set before training and impacts how the model converges.</a:t>
            </a:r>
          </a:p>
          <a:p>
            <a:r>
              <a:rPr lang="en-US" sz="2000" b="1" dirty="0"/>
              <a:t>Epochs: 1000</a:t>
            </a:r>
            <a:endParaRPr lang="en-US" sz="2000" dirty="0"/>
          </a:p>
          <a:p>
            <a:pPr>
              <a:buFont typeface="Arial" panose="020B0604020202020204" pitchFamily="34" charset="0"/>
              <a:buChar char="•"/>
            </a:pPr>
            <a:r>
              <a:rPr lang="en-US" sz="2000" dirty="0"/>
              <a:t>Specifies the number of complete passes through the entire dataset during training, a pre-determined hyperparameter.</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2000" dirty="0"/>
              <a:t>LOSS Function:</a:t>
            </a:r>
            <a:br>
              <a:rPr lang="en-US" sz="2000" dirty="0"/>
            </a:br>
            <a:r>
              <a:rPr lang="en-US" altLang="en-US" sz="2000" dirty="0">
                <a:latin typeface="Arial" panose="020B0604020202020204" pitchFamily="34" charset="0"/>
                <a:ea typeface="ＭＳ Ｐゴシック" panose="020B0600070205080204" pitchFamily="34" charset="-128"/>
              </a:rPr>
              <a:t>The model uses a cross-entropy loss function to minimize classification errors.</a:t>
            </a:r>
          </a:p>
          <a:p>
            <a:pPr>
              <a:buFont typeface="Arial" panose="020B0604020202020204" pitchFamily="34" charset="0"/>
              <a:buChar char="•"/>
            </a:pPr>
            <a:endParaRPr lang="en-US" sz="2000" dirty="0"/>
          </a:p>
          <a:p>
            <a:pPr>
              <a:buFont typeface="Arial" panose="020B0604020202020204" pitchFamily="34" charset="0"/>
              <a:buNone/>
            </a:pPr>
            <a:endParaRPr lang="en-US" sz="2000" b="0" i="0" dirty="0">
              <a:solidFill>
                <a:srgbClr val="1F1F1F"/>
              </a:solidFill>
              <a:effectLst/>
              <a:latin typeface="Courier New" panose="02070309020205020404" pitchFamily="49" charset="0"/>
            </a:endParaRPr>
          </a:p>
          <a:p>
            <a:pPr>
              <a:buFont typeface="Arial" panose="020B0604020202020204" pitchFamily="34" charset="0"/>
              <a:buChar char="•"/>
            </a:pPr>
            <a:endParaRPr lang="en-US" sz="2000" b="0" i="0" dirty="0">
              <a:solidFill>
                <a:srgbClr val="1F1F1F"/>
              </a:solidFill>
              <a:effectLst/>
              <a:latin typeface="Courier New" panose="02070309020205020404" pitchFamily="49" charset="0"/>
            </a:endParaRPr>
          </a:p>
          <a:p>
            <a:pPr>
              <a:buFont typeface="Arial" panose="020B0604020202020204" pitchFamily="34" charset="0"/>
              <a:buChar char="•"/>
            </a:pPr>
            <a:r>
              <a:rPr lang="en-US" sz="2000" b="0" i="0" dirty="0">
                <a:solidFill>
                  <a:srgbClr val="1F1F1F"/>
                </a:solidFill>
                <a:effectLst/>
                <a:latin typeface="Courier New" panose="02070309020205020404" pitchFamily="49" charset="0"/>
              </a:rPr>
              <a:t>Train and test loss not following exact patterns </a:t>
            </a:r>
          </a:p>
          <a:p>
            <a:pPr lvl="1">
              <a:buFont typeface="Arial" panose="020B0604020202020204" pitchFamily="34" charset="0"/>
              <a:buChar char="•"/>
            </a:pPr>
            <a:r>
              <a:rPr lang="en-US" sz="2000" b="0" i="0" dirty="0">
                <a:solidFill>
                  <a:srgbClr val="1F1F1F"/>
                </a:solidFill>
                <a:effectLst/>
                <a:latin typeface="Courier New" panose="02070309020205020404" pitchFamily="49" charset="0"/>
              </a:rPr>
              <a:t>Add l2 regularization to penalize large weights</a:t>
            </a:r>
          </a:p>
          <a:p>
            <a:pPr lvl="1">
              <a:buFont typeface="Arial" panose="020B0604020202020204" pitchFamily="34" charset="0"/>
              <a:buChar char="•"/>
            </a:pPr>
            <a:r>
              <a:rPr lang="en-US" sz="2000" b="0" i="0" dirty="0">
                <a:solidFill>
                  <a:srgbClr val="1F1F1F"/>
                </a:solidFill>
                <a:effectLst/>
                <a:latin typeface="Courier New" panose="02070309020205020404" pitchFamily="49" charset="0"/>
              </a:rPr>
              <a:t>Increase dropout to reduce overfitting</a:t>
            </a:r>
          </a:p>
          <a:p>
            <a:pPr lvl="1">
              <a:buFont typeface="Arial" panose="020B0604020202020204" pitchFamily="34" charset="0"/>
              <a:buChar char="•"/>
            </a:pPr>
            <a:r>
              <a:rPr lang="en-US" sz="2000" b="0" i="0" dirty="0">
                <a:solidFill>
                  <a:srgbClr val="1F1F1F"/>
                </a:solidFill>
                <a:effectLst/>
                <a:latin typeface="Courier New" panose="02070309020205020404" pitchFamily="49" charset="0"/>
              </a:rPr>
              <a:t>Adjusting learning rate</a:t>
            </a:r>
          </a:p>
          <a:p>
            <a:pPr lvl="1">
              <a:buFont typeface="Arial" panose="020B0604020202020204" pitchFamily="34" charset="0"/>
              <a:buChar char="•"/>
            </a:pPr>
            <a:r>
              <a:rPr lang="en-US" sz="2000" b="0" i="0" dirty="0">
                <a:solidFill>
                  <a:srgbClr val="1F1F1F"/>
                </a:solidFill>
                <a:effectLst/>
                <a:latin typeface="Courier New" panose="02070309020205020404" pitchFamily="49" charset="0"/>
              </a:rPr>
              <a:t>Modify architecture to increase number of hidden layers</a:t>
            </a:r>
          </a:p>
          <a:p>
            <a:pPr lvl="1">
              <a:buFont typeface="Arial" panose="020B0604020202020204" pitchFamily="34" charset="0"/>
              <a:buNone/>
            </a:pPr>
            <a:endParaRPr lang="en-US" sz="2000" b="0" i="0" dirty="0">
              <a:solidFill>
                <a:srgbClr val="1F1F1F"/>
              </a:solidFill>
              <a:effectLst/>
              <a:latin typeface="Courier New" panose="02070309020205020404" pitchFamily="49" charset="0"/>
            </a:endParaRPr>
          </a:p>
          <a:p>
            <a:pPr>
              <a:buFont typeface="Arial" panose="020B0604020202020204" pitchFamily="34" charset="0"/>
              <a:buChar char="•"/>
            </a:pPr>
            <a:r>
              <a:rPr lang="en-US" sz="2000" dirty="0"/>
              <a:t>Why my train and test loss do not follow same pattern?</a:t>
            </a:r>
          </a:p>
          <a:p>
            <a:pPr>
              <a:buFont typeface="Arial" panose="020B0604020202020204" pitchFamily="34" charset="0"/>
              <a:buChar char="•"/>
            </a:pPr>
            <a:r>
              <a:rPr lang="en-US" sz="2000" b="1" dirty="0"/>
              <a:t>Imbalanced Data</a:t>
            </a:r>
            <a:r>
              <a:rPr lang="en-US" sz="2000" dirty="0"/>
              <a:t>: Unequal class distribution can skew the test performance. You can use SMOTE for oversampling or </a:t>
            </a:r>
            <a:r>
              <a:rPr lang="en-US" sz="2000" dirty="0" err="1"/>
              <a:t>undersampling</a:t>
            </a:r>
            <a:endParaRPr lang="en-US" sz="2000" dirty="0"/>
          </a:p>
          <a:p>
            <a:pPr>
              <a:buFont typeface="Arial" panose="020B0604020202020204" pitchFamily="34" charset="0"/>
              <a:buChar char="•"/>
            </a:pPr>
            <a:r>
              <a:rPr lang="en-US" sz="2000" b="1" dirty="0"/>
              <a:t>Learning Rate Issues</a:t>
            </a:r>
            <a:r>
              <a:rPr lang="en-US" sz="2000" dirty="0"/>
              <a:t>: An inappropriate learning rate may cause unstable updates, leading to diverging loss patterns.</a:t>
            </a:r>
          </a:p>
          <a:p>
            <a:pPr lvl="1">
              <a:buFont typeface="Arial" panose="020B0604020202020204" pitchFamily="34" charset="0"/>
              <a:buChar char="•"/>
            </a:pPr>
            <a:endParaRPr lang="en-US" sz="2000" b="0" i="0" dirty="0">
              <a:solidFill>
                <a:srgbClr val="1F1F1F"/>
              </a:solidFill>
              <a:effectLst/>
              <a:latin typeface="Courier New" panose="02070309020205020404" pitchFamily="49" charset="0"/>
            </a:endParaRPr>
          </a:p>
          <a:p>
            <a:pPr>
              <a:buFont typeface="Arial" panose="020B0604020202020204" pitchFamily="34" charset="0"/>
              <a:buChar char="•"/>
            </a:pPr>
            <a:endParaRPr lang="en-US" sz="2000" dirty="0"/>
          </a:p>
          <a:p>
            <a:pPr>
              <a:buFont typeface="Arial" panose="020B0604020202020204" pitchFamily="34" charset="0"/>
              <a:buChar char="•"/>
            </a:pPr>
            <a:endParaRPr lang="en-US" sz="2000" dirty="0"/>
          </a:p>
          <a:p>
            <a:pPr>
              <a:buFont typeface="Arial" panose="020B0604020202020204" pitchFamily="34" charset="0"/>
              <a:buChar char="•"/>
            </a:pPr>
            <a:endParaRPr lang="en-US" sz="2000" dirty="0"/>
          </a:p>
          <a:p>
            <a:pPr>
              <a:buFontTx/>
              <a:buChar char="•"/>
            </a:pPr>
            <a:endParaRPr lang="en-US" altLang="en-US" sz="2000" dirty="0">
              <a:latin typeface="Arial" panose="020B0604020202020204" pitchFamily="34" charset="0"/>
              <a:ea typeface="ＭＳ Ｐゴシック" panose="020B0600070205080204" pitchFamily="34" charset="-128"/>
            </a:endParaRPr>
          </a:p>
          <a:p>
            <a:endParaRPr lang="en-US" altLang="en-US" sz="2000" dirty="0">
              <a:latin typeface="Arial" panose="020B0604020202020204" pitchFamily="34" charset="0"/>
              <a:ea typeface="ＭＳ Ｐゴシック" panose="020B0600070205080204" pitchFamily="34" charset="-128"/>
            </a:endParaRPr>
          </a:p>
        </p:txBody>
      </p:sp>
      <p:sp>
        <p:nvSpPr>
          <p:cNvPr id="62467" name="Slide Number Placeholder 3">
            <a:extLst>
              <a:ext uri="{FF2B5EF4-FFF2-40B4-BE49-F238E27FC236}">
                <a16:creationId xmlns:a16="http://schemas.microsoft.com/office/drawing/2014/main" id="{ED4D8414-A191-49C8-7E4F-1F415B79FC1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82E2850-F043-BB4A-BD4F-9FA3EB249467}" type="slidenum">
              <a:rPr lang="en-US" altLang="en-US" sz="1200" smtClean="0"/>
              <a:pPr/>
              <a:t>24</a:t>
            </a:fld>
            <a:endParaRPr lang="en-US" altLang="en-US"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86021445-4068-5381-549A-8E5E4065C469}"/>
              </a:ext>
            </a:extLst>
          </p:cNvPr>
          <p:cNvSpPr>
            <a:spLocks noGrp="1" noRot="1" noChangeAspect="1" noChangeArrowheads="1" noTextEdit="1"/>
          </p:cNvSpPr>
          <p:nvPr>
            <p:ph type="sldImg"/>
          </p:nvPr>
        </p:nvSpPr>
        <p:spPr>
          <a:ln/>
        </p:spPr>
      </p:sp>
      <p:sp>
        <p:nvSpPr>
          <p:cNvPr id="64514" name="Notes Placeholder 2">
            <a:extLst>
              <a:ext uri="{FF2B5EF4-FFF2-40B4-BE49-F238E27FC236}">
                <a16:creationId xmlns:a16="http://schemas.microsoft.com/office/drawing/2014/main" id="{4A8C2716-F115-8145-569B-BB47FDC22E3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panose="020B0604020202020204" pitchFamily="34" charset="0"/>
                <a:ea typeface="ＭＳ Ｐゴシック" panose="020B0600070205080204" pitchFamily="34" charset="-128"/>
              </a:rPr>
              <a:t>Feature importance analysis identified significant predictors like "</a:t>
            </a:r>
            <a:r>
              <a:rPr lang="en-US" altLang="en-US" dirty="0" err="1">
                <a:latin typeface="Arial" panose="020B0604020202020204" pitchFamily="34" charset="0"/>
                <a:ea typeface="ＭＳ Ｐゴシック" panose="020B0600070205080204" pitchFamily="34" charset="-128"/>
              </a:rPr>
              <a:t>trqanylif</a:t>
            </a:r>
            <a:r>
              <a:rPr lang="en-US" altLang="en-US" dirty="0">
                <a:latin typeface="Arial" panose="020B0604020202020204" pitchFamily="34" charset="0"/>
                <a:ea typeface="ＭＳ Ｐゴシック" panose="020B0600070205080204" pitchFamily="34" charset="-128"/>
              </a:rPr>
              <a:t>" (tranquilizer usage) and "</a:t>
            </a:r>
            <a:r>
              <a:rPr lang="en-US" altLang="en-US" dirty="0" err="1">
                <a:latin typeface="Arial" panose="020B0604020202020204" pitchFamily="34" charset="0"/>
                <a:ea typeface="ＭＳ Ｐゴシック" panose="020B0600070205080204" pitchFamily="34" charset="-128"/>
              </a:rPr>
              <a:t>trqrsgdfx</a:t>
            </a:r>
            <a:r>
              <a:rPr lang="en-US" altLang="en-US" dirty="0">
                <a:latin typeface="Arial" panose="020B0604020202020204" pitchFamily="34" charset="0"/>
                <a:ea typeface="ＭＳ Ｐゴシック" panose="020B0600070205080204" pitchFamily="34" charset="-128"/>
              </a:rPr>
              <a:t>" (reason for usage), highlighting the relevance of behavioral and demographic factors in predicting misuse. The study demonstrates the practical implications of machine learning in public health by showing how graph-based approaches like GCN can provide actionable insights into individual risk factors, enabling targeted interventions. </a:t>
            </a:r>
          </a:p>
          <a:p>
            <a:endParaRPr lang="en-US" altLang="en-US" dirty="0">
              <a:latin typeface="Arial" panose="020B0604020202020204" pitchFamily="34" charset="0"/>
              <a:ea typeface="ＭＳ Ｐゴシック" panose="020B0600070205080204" pitchFamily="34" charset="-128"/>
            </a:endParaRPr>
          </a:p>
        </p:txBody>
      </p:sp>
      <p:sp>
        <p:nvSpPr>
          <p:cNvPr id="64515" name="Slide Number Placeholder 3">
            <a:extLst>
              <a:ext uri="{FF2B5EF4-FFF2-40B4-BE49-F238E27FC236}">
                <a16:creationId xmlns:a16="http://schemas.microsoft.com/office/drawing/2014/main" id="{B378401F-4F0E-D013-FA74-2981F77FD59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0971C06B-DFC1-EA45-838E-59C8870F8245}" type="slidenum">
              <a:rPr lang="en-US" altLang="en-US" sz="1200" smtClean="0"/>
              <a:pPr/>
              <a:t>25</a:t>
            </a:fld>
            <a:endParaRPr lang="en-US" altLang="en-US"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a:extLst>
              <a:ext uri="{FF2B5EF4-FFF2-40B4-BE49-F238E27FC236}">
                <a16:creationId xmlns:a16="http://schemas.microsoft.com/office/drawing/2014/main" id="{D0D946EF-DC5F-8519-586C-8188DD96BB94}"/>
              </a:ext>
            </a:extLst>
          </p:cNvPr>
          <p:cNvSpPr>
            <a:spLocks noGrp="1" noRot="1" noChangeAspect="1" noChangeArrowheads="1" noTextEdit="1"/>
          </p:cNvSpPr>
          <p:nvPr>
            <p:ph type="sldImg"/>
          </p:nvPr>
        </p:nvSpPr>
        <p:spPr>
          <a:ln/>
        </p:spPr>
      </p:sp>
      <p:sp>
        <p:nvSpPr>
          <p:cNvPr id="66562" name="Notes Placeholder 2">
            <a:extLst>
              <a:ext uri="{FF2B5EF4-FFF2-40B4-BE49-F238E27FC236}">
                <a16:creationId xmlns:a16="http://schemas.microsoft.com/office/drawing/2014/main" id="{2B14A0F2-CABB-ACC0-AF1C-55A42EE9F9B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a typeface="ＭＳ Ｐゴシック" panose="020B0600070205080204"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panose="020B0604020202020204" pitchFamily="34" charset="0"/>
                <a:ea typeface="ＭＳ Ｐゴシック" panose="020B0600070205080204" pitchFamily="34" charset="-128"/>
              </a:rPr>
              <a:t>Especially useful for personalized risk assessments and targeted interventions.</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The subgraph visualization, generated by the </a:t>
            </a:r>
            <a:r>
              <a:rPr lang="en-US" altLang="en-US" dirty="0" err="1">
                <a:latin typeface="Arial" panose="020B0604020202020204" pitchFamily="34" charset="0"/>
                <a:ea typeface="ＭＳ Ｐゴシック" panose="020B0600070205080204" pitchFamily="34" charset="-128"/>
              </a:rPr>
              <a:t>GNNExplainer</a:t>
            </a:r>
            <a:r>
              <a:rPr lang="en-US" altLang="en-US" dirty="0">
                <a:latin typeface="Arial" panose="020B0604020202020204" pitchFamily="34" charset="0"/>
                <a:ea typeface="ＭＳ Ｐゴシック" panose="020B0600070205080204" pitchFamily="34" charset="-128"/>
              </a:rPr>
              <a:t> for </a:t>
            </a:r>
            <a:r>
              <a:rPr lang="en-US" altLang="en-US" dirty="0" err="1">
                <a:latin typeface="Arial" panose="020B0604020202020204" pitchFamily="34" charset="0"/>
                <a:ea typeface="ＭＳ Ｐゴシック" panose="020B0600070205080204" pitchFamily="34" charset="-128"/>
              </a:rPr>
              <a:t>node_index</a:t>
            </a:r>
            <a:r>
              <a:rPr lang="en-US" altLang="en-US" dirty="0">
                <a:latin typeface="Arial" panose="020B0604020202020204" pitchFamily="34" charset="0"/>
                <a:ea typeface="ＭＳ Ｐゴシック" panose="020B0600070205080204" pitchFamily="34" charset="-128"/>
              </a:rPr>
              <a:t> = 10, highlights the most influential nodes and edges impacting the model's prediction for this specific node. It simplifies the larger graph, emphasizing only the critical relationships and features that contribute significantly to the prediction, with edge importance determined by calculated scores. In the context of predicting stimulant misuse, the subgraph reveals key factors such as social connections, demographic traits, or behavioral patterns that influence risk evaluation. </a:t>
            </a:r>
          </a:p>
          <a:p>
            <a:endParaRPr lang="en-US" altLang="en-US" dirty="0">
              <a:latin typeface="Arial" panose="020B0604020202020204" pitchFamily="34" charset="0"/>
              <a:ea typeface="ＭＳ Ｐゴシック" panose="020B0600070205080204" pitchFamily="34" charset="-128"/>
            </a:endParaRPr>
          </a:p>
        </p:txBody>
      </p:sp>
      <p:sp>
        <p:nvSpPr>
          <p:cNvPr id="66563" name="Slide Number Placeholder 3">
            <a:extLst>
              <a:ext uri="{FF2B5EF4-FFF2-40B4-BE49-F238E27FC236}">
                <a16:creationId xmlns:a16="http://schemas.microsoft.com/office/drawing/2014/main" id="{FDC1DB60-D288-51DF-DF3F-EAC8EFA2CD8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09841FB8-C72F-3B43-B0B3-064B5E9FCCF4}" type="slidenum">
              <a:rPr lang="en-US" altLang="en-US" sz="1200" smtClean="0"/>
              <a:pPr/>
              <a:t>26</a:t>
            </a:fld>
            <a:endParaRPr lang="en-US" altLang="en-US"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a:extLst>
              <a:ext uri="{FF2B5EF4-FFF2-40B4-BE49-F238E27FC236}">
                <a16:creationId xmlns:a16="http://schemas.microsoft.com/office/drawing/2014/main" id="{29826BB0-4989-0D8B-76ED-11EF813F1251}"/>
              </a:ext>
            </a:extLst>
          </p:cNvPr>
          <p:cNvSpPr>
            <a:spLocks noGrp="1" noRot="1" noChangeAspect="1" noChangeArrowheads="1" noTextEdit="1"/>
          </p:cNvSpPr>
          <p:nvPr>
            <p:ph type="sldImg"/>
          </p:nvPr>
        </p:nvSpPr>
        <p:spPr>
          <a:ln/>
        </p:spPr>
      </p:sp>
      <p:sp>
        <p:nvSpPr>
          <p:cNvPr id="68610" name="Notes Placeholder 2">
            <a:extLst>
              <a:ext uri="{FF2B5EF4-FFF2-40B4-BE49-F238E27FC236}">
                <a16:creationId xmlns:a16="http://schemas.microsoft.com/office/drawing/2014/main" id="{3467B212-7620-A002-0B18-F9A3F7E97D8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a:latin typeface="Arial" panose="020B0604020202020204" pitchFamily="34" charset="0"/>
                <a:ea typeface="ＭＳ Ｐゴシック" panose="020B0600070205080204" pitchFamily="34" charset="-128"/>
              </a:rPr>
              <a:t>GCN's Superior Performance</a:t>
            </a:r>
            <a:r>
              <a:rPr lang="en-US" altLang="en-US" dirty="0">
                <a:latin typeface="Arial" panose="020B0604020202020204" pitchFamily="34" charset="0"/>
                <a:ea typeface="ＭＳ Ｐゴシック" panose="020B0600070205080204" pitchFamily="34" charset="-128"/>
              </a:rPr>
              <a:t>: The GCN achieved the highest test accuracy (96.10%) and training accuracy (95.47%), showcasing its ability to model complex relationships in graph-structured data, making it ideal for predicting stimulant misuse.</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By modeling individuals as nodes and their relationships as edges, GCNs effectively capture complex interdependencies and relational patterns within the dataset, </a:t>
            </a:r>
          </a:p>
          <a:p>
            <a:r>
              <a:rPr lang="en-US" altLang="en-US" dirty="0">
                <a:latin typeface="Arial" panose="020B0604020202020204" pitchFamily="34" charset="0"/>
                <a:ea typeface="ＭＳ Ｐゴシック" panose="020B0600070205080204" pitchFamily="34" charset="-128"/>
              </a:rPr>
              <a:t>This demonstrates GCN’s ability to uncover connections that traditional models might miss, making it well-suited for tasks where contextual and relational factors are critical. </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Conventional models like Random Forest and Logistic Regression also performed reliably, with test accuracies of 95.71% and 95.87%, respectively, while simpler models such as Gaussian Naive Bayes and k-Nearest Neighbors achieved satisfactory results, albeit less competitive. </a:t>
            </a:r>
          </a:p>
        </p:txBody>
      </p:sp>
      <p:sp>
        <p:nvSpPr>
          <p:cNvPr id="68611" name="Slide Number Placeholder 3">
            <a:extLst>
              <a:ext uri="{FF2B5EF4-FFF2-40B4-BE49-F238E27FC236}">
                <a16:creationId xmlns:a16="http://schemas.microsoft.com/office/drawing/2014/main" id="{2AA65695-A950-2B92-52E8-F7545CC5CC6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1526A04-3067-8740-B40F-D05186A7C001}" type="slidenum">
              <a:rPr lang="en-US" altLang="en-US" sz="1200" smtClean="0"/>
              <a:pPr/>
              <a:t>27</a:t>
            </a:fld>
            <a:endParaRPr lang="en-US" altLang="en-US"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a:extLst>
              <a:ext uri="{FF2B5EF4-FFF2-40B4-BE49-F238E27FC236}">
                <a16:creationId xmlns:a16="http://schemas.microsoft.com/office/drawing/2014/main" id="{182D2CE8-3844-5A25-FB1A-5D1759686199}"/>
              </a:ext>
            </a:extLst>
          </p:cNvPr>
          <p:cNvSpPr>
            <a:spLocks noGrp="1" noRot="1" noChangeAspect="1" noChangeArrowheads="1" noTextEdit="1"/>
          </p:cNvSpPr>
          <p:nvPr>
            <p:ph type="sldImg"/>
          </p:nvPr>
        </p:nvSpPr>
        <p:spPr>
          <a:ln/>
        </p:spPr>
      </p:sp>
      <p:sp>
        <p:nvSpPr>
          <p:cNvPr id="70658" name="Notes Placeholder 2">
            <a:extLst>
              <a:ext uri="{FF2B5EF4-FFF2-40B4-BE49-F238E27FC236}">
                <a16:creationId xmlns:a16="http://schemas.microsoft.com/office/drawing/2014/main" id="{42217C74-B535-8986-CC15-338FB5E21F0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a:latin typeface="Arial" panose="020B0604020202020204" pitchFamily="34" charset="0"/>
                <a:ea typeface="ＭＳ Ｐゴシック" panose="020B0600070205080204" pitchFamily="34" charset="-128"/>
              </a:rPr>
              <a:t>Better Feature Selection: </a:t>
            </a:r>
            <a:r>
              <a:rPr lang="en-US" dirty="0"/>
              <a:t>Using </a:t>
            </a:r>
            <a:r>
              <a:rPr lang="en-US" b="1" dirty="0"/>
              <a:t>heatmaps</a:t>
            </a:r>
            <a:r>
              <a:rPr lang="en-US" dirty="0"/>
              <a:t>, you can identify highly correlated (redundant) or irrelevant features, reducing dimensionality and noise, which improves model efficiency and generalization. </a:t>
            </a:r>
            <a:r>
              <a:rPr lang="en-US" b="1" dirty="0"/>
              <a:t>Feature importance</a:t>
            </a:r>
            <a:r>
              <a:rPr lang="en-US" dirty="0"/>
              <a:t> highlights the most predictive features, allowing you to focus on key contributors for better performance and enhanced interpretability</a:t>
            </a:r>
            <a:endParaRPr lang="en-US" altLang="en-US" b="1" dirty="0">
              <a:latin typeface="Arial" panose="020B0604020202020204" pitchFamily="34" charset="0"/>
              <a:ea typeface="ＭＳ Ｐゴシック" panose="020B0600070205080204" pitchFamily="34" charset="-128"/>
            </a:endParaRPr>
          </a:p>
          <a:p>
            <a:r>
              <a:rPr lang="en-US" altLang="en-US" b="1" dirty="0">
                <a:latin typeface="Arial" panose="020B0604020202020204" pitchFamily="34" charset="0"/>
                <a:ea typeface="ＭＳ Ｐゴシック" panose="020B0600070205080204" pitchFamily="34" charset="-128"/>
              </a:rPr>
              <a:t>Medication Categories</a:t>
            </a:r>
            <a:r>
              <a:rPr lang="en-US" altLang="en-US" dirty="0">
                <a:latin typeface="Arial" panose="020B0604020202020204" pitchFamily="34" charset="0"/>
                <a:ea typeface="ＭＳ Ｐゴシック" panose="020B0600070205080204" pitchFamily="34" charset="-128"/>
              </a:rPr>
              <a:t>: Adapt the GCN model to predict misuse for painkillers, sedatives, and tranquilizers by customizing features and graph structures.</a:t>
            </a:r>
          </a:p>
          <a:p>
            <a:r>
              <a:rPr lang="en-US" altLang="en-US" b="1" dirty="0">
                <a:latin typeface="Arial" panose="020B0604020202020204" pitchFamily="34" charset="0"/>
                <a:ea typeface="ＭＳ Ｐゴシック" panose="020B0600070205080204" pitchFamily="34" charset="-128"/>
              </a:rPr>
              <a:t>Target-Specific Focus</a:t>
            </a:r>
            <a:r>
              <a:rPr lang="en-US" altLang="en-US" dirty="0">
                <a:latin typeface="Arial" panose="020B0604020202020204" pitchFamily="34" charset="0"/>
                <a:ea typeface="ＭＳ Ｐゴシック" panose="020B0600070205080204" pitchFamily="34" charset="-128"/>
              </a:rPr>
              <a:t>: Refine the model for specific drugs like Adderall by incorporating relevant factors in the graph.</a:t>
            </a:r>
          </a:p>
          <a:p>
            <a:r>
              <a:rPr lang="en-US" altLang="en-US" b="1" dirty="0">
                <a:latin typeface="Arial" panose="020B0604020202020204" pitchFamily="34" charset="0"/>
                <a:ea typeface="ＭＳ Ｐゴシック" panose="020B0600070205080204" pitchFamily="34" charset="-128"/>
              </a:rPr>
              <a:t>Alternative Graph Construction</a:t>
            </a:r>
            <a:r>
              <a:rPr lang="en-US" altLang="en-US" dirty="0">
                <a:latin typeface="Arial" panose="020B0604020202020204" pitchFamily="34" charset="0"/>
                <a:ea typeface="ＭＳ Ｐゴシック" panose="020B0600070205080204" pitchFamily="34" charset="-128"/>
              </a:rPr>
              <a:t>: Explore methods like cosine similarity to improve edge and weight representation in the graph.</a:t>
            </a:r>
          </a:p>
          <a:p>
            <a:r>
              <a:rPr lang="en-US" altLang="en-US" b="1" dirty="0">
                <a:latin typeface="Arial" panose="020B0604020202020204" pitchFamily="34" charset="0"/>
                <a:ea typeface="ＭＳ Ｐゴシック" panose="020B0600070205080204" pitchFamily="34" charset="-128"/>
              </a:rPr>
              <a:t>Feature Optimization</a:t>
            </a:r>
            <a:r>
              <a:rPr lang="en-US" altLang="en-US" dirty="0">
                <a:latin typeface="Arial" panose="020B0604020202020204" pitchFamily="34" charset="0"/>
                <a:ea typeface="ＭＳ Ｐゴシック" panose="020B0600070205080204" pitchFamily="34" charset="-128"/>
              </a:rPr>
              <a:t>: Analyze feature importance to reduce redundancy and add domain-specific features for better predictions.</a:t>
            </a:r>
          </a:p>
          <a:p>
            <a:r>
              <a:rPr lang="en-US" altLang="en-US" b="1" dirty="0">
                <a:latin typeface="Arial" panose="020B0604020202020204" pitchFamily="34" charset="0"/>
                <a:ea typeface="ＭＳ Ｐゴシック" panose="020B0600070205080204" pitchFamily="34" charset="-128"/>
              </a:rPr>
              <a:t>Regularization</a:t>
            </a:r>
            <a:r>
              <a:rPr lang="en-US" altLang="en-US" dirty="0">
                <a:latin typeface="Arial" panose="020B0604020202020204" pitchFamily="34" charset="0"/>
                <a:ea typeface="ＭＳ Ｐゴシック" panose="020B0600070205080204" pitchFamily="34" charset="-128"/>
              </a:rPr>
              <a:t>: Implement techniques like dropout or L2 regularization to ensure robustness in complex datasets.</a:t>
            </a:r>
          </a:p>
          <a:p>
            <a:r>
              <a:rPr lang="en-US" altLang="en-US" b="1" dirty="0">
                <a:latin typeface="Arial" panose="020B0604020202020204" pitchFamily="34" charset="0"/>
                <a:ea typeface="ＭＳ Ｐゴシック" panose="020B0600070205080204" pitchFamily="34" charset="-128"/>
              </a:rPr>
              <a:t>Hyperparameter Tuning</a:t>
            </a:r>
            <a:r>
              <a:rPr lang="en-US" altLang="en-US" dirty="0">
                <a:latin typeface="Arial" panose="020B0604020202020204" pitchFamily="34" charset="0"/>
                <a:ea typeface="ＭＳ Ｐゴシック" panose="020B0600070205080204" pitchFamily="34" charset="-128"/>
              </a:rPr>
              <a:t>: Optimize learning rates, GCN layers, and convolution methods to enhance predictive performance.</a:t>
            </a:r>
          </a:p>
          <a:p>
            <a:endParaRPr lang="en-US" altLang="en-US" dirty="0">
              <a:latin typeface="Arial" panose="020B0604020202020204" pitchFamily="34" charset="0"/>
              <a:ea typeface="ＭＳ Ｐゴシック" panose="020B0600070205080204" pitchFamily="34" charset="-128"/>
            </a:endParaRP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Why GCN and not GNN:</a:t>
            </a:r>
          </a:p>
          <a:p>
            <a:endParaRPr lang="en-US" altLang="en-US" dirty="0">
              <a:latin typeface="Arial" panose="020B0604020202020204" pitchFamily="34" charset="0"/>
              <a:ea typeface="ＭＳ Ｐゴシック" panose="020B0600070205080204" pitchFamily="34" charset="-128"/>
            </a:endParaRPr>
          </a:p>
          <a:p>
            <a:r>
              <a:rPr lang="en-US" dirty="0"/>
              <a:t>If your graph data were more heterogeneous, dynamic, or required attention mechanisms (e.g., varying edge weights based on importance), other GNNs like </a:t>
            </a:r>
            <a:r>
              <a:rPr lang="en-US" b="1" dirty="0"/>
              <a:t>GATs</a:t>
            </a:r>
            <a:r>
              <a:rPr lang="en-US" dirty="0"/>
              <a:t> or </a:t>
            </a:r>
            <a:r>
              <a:rPr lang="en-US" b="1" dirty="0"/>
              <a:t>Graph Isomorphism Networks (GINs)</a:t>
            </a:r>
            <a:r>
              <a:rPr lang="en-US" dirty="0"/>
              <a:t> might be more suitable. However, for static, homogenous graphs like in your research, </a:t>
            </a:r>
            <a:r>
              <a:rPr lang="en-US" b="1" dirty="0"/>
              <a:t>GCNs</a:t>
            </a:r>
            <a:r>
              <a:rPr lang="en-US" dirty="0"/>
              <a:t> strike an excellent balance between performance, scalability, and interpretability.</a:t>
            </a:r>
            <a:endParaRPr lang="en-US" altLang="en-US" dirty="0">
              <a:latin typeface="Arial" panose="020B0604020202020204" pitchFamily="34" charset="0"/>
              <a:ea typeface="ＭＳ Ｐゴシック" panose="020B0600070205080204" pitchFamily="34" charset="-128"/>
            </a:endParaRPr>
          </a:p>
        </p:txBody>
      </p:sp>
      <p:sp>
        <p:nvSpPr>
          <p:cNvPr id="70659" name="Slide Number Placeholder 3">
            <a:extLst>
              <a:ext uri="{FF2B5EF4-FFF2-40B4-BE49-F238E27FC236}">
                <a16:creationId xmlns:a16="http://schemas.microsoft.com/office/drawing/2014/main" id="{007B98DA-E5C1-0DB0-107E-23566FFB9CD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27FEE36-43CF-7242-A5A0-C0D7D70495DD}" type="slidenum">
              <a:rPr lang="en-US" altLang="en-US" sz="1200" smtClean="0"/>
              <a:pPr/>
              <a:t>28</a:t>
            </a:fld>
            <a:endParaRPr lang="en-US" altLang="en-US"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a:extLst>
              <a:ext uri="{FF2B5EF4-FFF2-40B4-BE49-F238E27FC236}">
                <a16:creationId xmlns:a16="http://schemas.microsoft.com/office/drawing/2014/main" id="{8C1A9EE1-1B5C-9BE4-F518-0A631DF807BD}"/>
              </a:ext>
            </a:extLst>
          </p:cNvPr>
          <p:cNvSpPr>
            <a:spLocks noGrp="1" noRot="1" noChangeAspect="1" noChangeArrowheads="1" noTextEdit="1"/>
          </p:cNvSpPr>
          <p:nvPr>
            <p:ph type="sldImg"/>
          </p:nvPr>
        </p:nvSpPr>
        <p:spPr>
          <a:ln/>
        </p:spPr>
      </p:sp>
      <p:sp>
        <p:nvSpPr>
          <p:cNvPr id="72706" name="Notes Placeholder 2">
            <a:extLst>
              <a:ext uri="{FF2B5EF4-FFF2-40B4-BE49-F238E27FC236}">
                <a16:creationId xmlns:a16="http://schemas.microsoft.com/office/drawing/2014/main" id="{8FDA1D65-0E22-202A-BF01-C339CC49103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ＭＳ Ｐゴシック" panose="020B0600070205080204" pitchFamily="34" charset="-128"/>
              </a:rPr>
              <a:t>Will send thesis</a:t>
            </a:r>
          </a:p>
        </p:txBody>
      </p:sp>
      <p:sp>
        <p:nvSpPr>
          <p:cNvPr id="72707" name="Slide Number Placeholder 3">
            <a:extLst>
              <a:ext uri="{FF2B5EF4-FFF2-40B4-BE49-F238E27FC236}">
                <a16:creationId xmlns:a16="http://schemas.microsoft.com/office/drawing/2014/main" id="{E724051F-B4A3-4179-3665-B22316E15EF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E09F470-C13A-E34C-9B80-E1BB465493B5}" type="slidenum">
              <a:rPr lang="en-US" altLang="en-US" sz="1200" smtClean="0"/>
              <a:pPr/>
              <a:t>29</a:t>
            </a:fld>
            <a:endParaRPr lang="en-US" altLang="en-US" sz="12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a:extLst>
              <a:ext uri="{FF2B5EF4-FFF2-40B4-BE49-F238E27FC236}">
                <a16:creationId xmlns:a16="http://schemas.microsoft.com/office/drawing/2014/main" id="{F269C350-CD5F-795B-A3BB-AC157BEEDB5C}"/>
              </a:ext>
            </a:extLst>
          </p:cNvPr>
          <p:cNvSpPr>
            <a:spLocks noGrp="1" noRot="1" noChangeAspect="1" noChangeArrowheads="1" noTextEdit="1"/>
          </p:cNvSpPr>
          <p:nvPr>
            <p:ph type="sldImg"/>
          </p:nvPr>
        </p:nvSpPr>
        <p:spPr>
          <a:ln/>
        </p:spPr>
      </p:sp>
      <p:sp>
        <p:nvSpPr>
          <p:cNvPr id="74754" name="Notes Placeholder 2">
            <a:extLst>
              <a:ext uri="{FF2B5EF4-FFF2-40B4-BE49-F238E27FC236}">
                <a16:creationId xmlns:a16="http://schemas.microsoft.com/office/drawing/2014/main" id="{8EEF8063-1FEC-EE76-C757-A65ADB47D76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74755" name="Slide Number Placeholder 3">
            <a:extLst>
              <a:ext uri="{FF2B5EF4-FFF2-40B4-BE49-F238E27FC236}">
                <a16:creationId xmlns:a16="http://schemas.microsoft.com/office/drawing/2014/main" id="{F9C183C2-8AD1-5CAE-C1A8-56571727791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265C958-F585-0244-BE34-152A55A0B298}" type="slidenum">
              <a:rPr lang="en-US" altLang="en-US" sz="1200" smtClean="0"/>
              <a:pPr/>
              <a:t>30</a:t>
            </a:fld>
            <a:endParaRPr lang="en-US"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a:extLst>
              <a:ext uri="{FF2B5EF4-FFF2-40B4-BE49-F238E27FC236}">
                <a16:creationId xmlns:a16="http://schemas.microsoft.com/office/drawing/2014/main" id="{3FF1AD61-5D45-405E-6D5D-AC6074D0EA45}"/>
              </a:ext>
            </a:extLst>
          </p:cNvPr>
          <p:cNvSpPr>
            <a:spLocks noGrp="1" noRot="1" noChangeAspect="1" noChangeArrowheads="1" noTextEdit="1"/>
          </p:cNvSpPr>
          <p:nvPr>
            <p:ph type="sldImg"/>
          </p:nvPr>
        </p:nvSpPr>
        <p:spPr>
          <a:ln/>
        </p:spPr>
      </p:sp>
      <p:sp>
        <p:nvSpPr>
          <p:cNvPr id="20482" name="Notes Placeholder 2">
            <a:extLst>
              <a:ext uri="{FF2B5EF4-FFF2-40B4-BE49-F238E27FC236}">
                <a16:creationId xmlns:a16="http://schemas.microsoft.com/office/drawing/2014/main" id="{B15F37C9-A2F3-E906-6683-B2177A9B03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buFontTx/>
              <a:buAutoNum type="arabicPeriod"/>
            </a:pPr>
            <a:r>
              <a:rPr lang="en-US" altLang="en-US" dirty="0">
                <a:latin typeface="Arial" panose="020B0604020202020204" pitchFamily="34" charset="0"/>
                <a:ea typeface="ＭＳ Ｐゴシック" panose="020B0600070205080204" pitchFamily="34" charset="-128"/>
              </a:rPr>
              <a:t>Compared the results of the graph-based model GCN vs 6 other ML models</a:t>
            </a:r>
          </a:p>
          <a:p>
            <a:pPr marL="228600" indent="-228600">
              <a:buFontTx/>
              <a:buAutoNum type="arabicPeriod"/>
            </a:pPr>
            <a:r>
              <a:rPr lang="en-US" altLang="en-US" dirty="0">
                <a:latin typeface="Arial" panose="020B0604020202020204" pitchFamily="34" charset="0"/>
                <a:ea typeface="ＭＳ Ｐゴシック" panose="020B0600070205080204" pitchFamily="34" charset="-128"/>
              </a:rPr>
              <a:t>Use data from the National Survey on Drug Use and Health (NSDUH)</a:t>
            </a:r>
          </a:p>
          <a:p>
            <a:pPr marL="228600" indent="-228600">
              <a:buFontTx/>
              <a:buAutoNum type="arabicPeriod"/>
            </a:pPr>
            <a:r>
              <a:rPr lang="en-US" altLang="en-US" sz="1800" dirty="0">
                <a:latin typeface="Times New Roman" panose="02020603050405020304" pitchFamily="18" charset="0"/>
                <a:ea typeface="Calibri" panose="020F0502020204030204" pitchFamily="34" charset="0"/>
                <a:cs typeface="Arial" panose="020B0604020202020204" pitchFamily="34" charset="0"/>
              </a:rPr>
              <a:t>It is the primary source of statistics on the use of alcohol, tobacco, prescription psychotherapeutic medicines (such as sedatives, painkillers, tranquilizers, and stimulants), and other substances (such as cocaine and marijuana) by individuals in that population who are 12 years of age or older</a:t>
            </a:r>
            <a:endParaRPr lang="en-US" altLang="en-US" sz="1800" dirty="0">
              <a:latin typeface="Arial" panose="020B0604020202020204" pitchFamily="34" charset="0"/>
              <a:ea typeface="ＭＳ Ｐゴシック" panose="020B0600070205080204" pitchFamily="34" charset="-128"/>
              <a:cs typeface="Arial" panose="020B0604020202020204" pitchFamily="34" charset="0"/>
            </a:endParaRPr>
          </a:p>
          <a:p>
            <a:pPr marL="228600" indent="-228600">
              <a:buFontTx/>
              <a:buAutoNum type="arabicPeriod"/>
            </a:pPr>
            <a:r>
              <a:rPr lang="en-US" altLang="en-US" sz="1800" dirty="0">
                <a:latin typeface="Arial" panose="020B0604020202020204" pitchFamily="34" charset="0"/>
                <a:ea typeface="ＭＳ Ｐゴシック" panose="020B0600070205080204" pitchFamily="34" charset="-128"/>
                <a:cs typeface="Arial" panose="020B0604020202020204" pitchFamily="34" charset="0"/>
              </a:rPr>
              <a:t>GCN outperformed other models</a:t>
            </a:r>
            <a:endParaRPr lang="en-US" altLang="en-US" dirty="0">
              <a:latin typeface="Arial" panose="020B0604020202020204" pitchFamily="34" charset="0"/>
              <a:ea typeface="ＭＳ Ｐゴシック" panose="020B0600070205080204" pitchFamily="34" charset="-128"/>
            </a:endParaRPr>
          </a:p>
          <a:p>
            <a:pPr marL="228600" indent="-228600">
              <a:buFontTx/>
              <a:buAutoNum type="arabicPeriod"/>
            </a:pPr>
            <a:endParaRPr lang="en-US" altLang="en-US" dirty="0">
              <a:latin typeface="Arial" panose="020B0604020202020204" pitchFamily="34" charset="0"/>
              <a:ea typeface="ＭＳ Ｐゴシック" panose="020B0600070205080204" pitchFamily="34" charset="-128"/>
            </a:endParaRPr>
          </a:p>
        </p:txBody>
      </p:sp>
      <p:sp>
        <p:nvSpPr>
          <p:cNvPr id="20483" name="Slide Number Placeholder 3">
            <a:extLst>
              <a:ext uri="{FF2B5EF4-FFF2-40B4-BE49-F238E27FC236}">
                <a16:creationId xmlns:a16="http://schemas.microsoft.com/office/drawing/2014/main" id="{04409AD0-708B-B69E-07E5-A9EBFCC537E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69F1D84-7F47-1041-A3DC-6074EFDBEEC1}" type="slidenum">
              <a:rPr lang="en-US" altLang="en-US" sz="1200" smtClean="0"/>
              <a:pPr/>
              <a:t>3</a:t>
            </a:fld>
            <a:endParaRPr lang="en-US" altLang="en-US"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EE2E0-BF9D-925E-D542-6C537F28D676}"/>
            </a:ext>
          </a:extLst>
        </p:cNvPr>
        <p:cNvGrpSpPr/>
        <p:nvPr/>
      </p:nvGrpSpPr>
      <p:grpSpPr>
        <a:xfrm>
          <a:off x="0" y="0"/>
          <a:ext cx="0" cy="0"/>
          <a:chOff x="0" y="0"/>
          <a:chExt cx="0" cy="0"/>
        </a:xfrm>
      </p:grpSpPr>
      <p:sp>
        <p:nvSpPr>
          <p:cNvPr id="60417" name="Slide Image Placeholder 1">
            <a:extLst>
              <a:ext uri="{FF2B5EF4-FFF2-40B4-BE49-F238E27FC236}">
                <a16:creationId xmlns:a16="http://schemas.microsoft.com/office/drawing/2014/main" id="{CEB89239-9D0F-6C0C-6CD3-0A19A4496F21}"/>
              </a:ext>
            </a:extLst>
          </p:cNvPr>
          <p:cNvSpPr>
            <a:spLocks noGrp="1" noRot="1" noChangeAspect="1" noChangeArrowheads="1" noTextEdit="1"/>
          </p:cNvSpPr>
          <p:nvPr>
            <p:ph type="sldImg"/>
          </p:nvPr>
        </p:nvSpPr>
        <p:spPr>
          <a:ln/>
        </p:spPr>
      </p:sp>
      <p:sp>
        <p:nvSpPr>
          <p:cNvPr id="60418" name="Notes Placeholder 2">
            <a:extLst>
              <a:ext uri="{FF2B5EF4-FFF2-40B4-BE49-F238E27FC236}">
                <a16:creationId xmlns:a16="http://schemas.microsoft.com/office/drawing/2014/main" id="{97D41099-F5E9-54A5-8238-34F86D5C414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 adjacency matrix is called </a:t>
            </a:r>
            <a:r>
              <a:rPr lang="en-US" b="1" dirty="0"/>
              <a:t>sparse</a:t>
            </a:r>
            <a:r>
              <a:rPr lang="en-US" dirty="0"/>
              <a:t> when most of its elements are zero, which typically happens in large graphs with few connections compared to the total number of possible connections.</a:t>
            </a:r>
          </a:p>
          <a:p>
            <a:endParaRPr lang="en-US" dirty="0"/>
          </a:p>
          <a:p>
            <a:r>
              <a:rPr lang="en-US" dirty="0"/>
              <a:t>An </a:t>
            </a:r>
            <a:r>
              <a:rPr lang="en-US" b="1" dirty="0"/>
              <a:t>adjacency matrix</a:t>
            </a:r>
            <a:r>
              <a:rPr lang="en-US" dirty="0"/>
              <a:t> represents the connections between nodes in a graph:</a:t>
            </a:r>
          </a:p>
          <a:p>
            <a:pPr>
              <a:buFont typeface="+mj-lt"/>
              <a:buAutoNum type="arabicPeriod"/>
            </a:pPr>
            <a:r>
              <a:rPr lang="en-US" b="1" dirty="0"/>
              <a:t>Structure</a:t>
            </a:r>
            <a:r>
              <a:rPr lang="en-US" dirty="0"/>
              <a:t>:</a:t>
            </a:r>
          </a:p>
          <a:p>
            <a:pPr marL="742950" lvl="1" indent="-285750">
              <a:buFont typeface="+mj-lt"/>
              <a:buAutoNum type="arabicPeriod"/>
            </a:pPr>
            <a:r>
              <a:rPr lang="en-US" dirty="0"/>
              <a:t>Rows and columns correspond to nodes.</a:t>
            </a:r>
          </a:p>
          <a:p>
            <a:pPr marL="742950" lvl="1" indent="-285750">
              <a:buFont typeface="+mj-lt"/>
              <a:buAutoNum type="arabicPeriod"/>
            </a:pPr>
            <a:r>
              <a:rPr lang="en-US" dirty="0"/>
              <a:t>Each element A[</a:t>
            </a:r>
            <a:r>
              <a:rPr lang="en-US" dirty="0" err="1"/>
              <a:t>i</a:t>
            </a:r>
            <a:r>
              <a:rPr lang="en-US" dirty="0"/>
              <a:t>, j] indicates the connection between node </a:t>
            </a:r>
            <a:r>
              <a:rPr lang="en-US" dirty="0" err="1"/>
              <a:t>i</a:t>
            </a:r>
            <a:r>
              <a:rPr lang="en-US" dirty="0"/>
              <a:t> and node j.</a:t>
            </a:r>
          </a:p>
          <a:p>
            <a:pPr>
              <a:buFont typeface="+mj-lt"/>
              <a:buAutoNum type="arabicPeriod"/>
            </a:pPr>
            <a:r>
              <a:rPr lang="en-US" b="1" dirty="0"/>
              <a:t>Weighted vs. Unweighted</a:t>
            </a:r>
            <a:r>
              <a:rPr lang="en-US" dirty="0"/>
              <a:t>:</a:t>
            </a:r>
          </a:p>
          <a:p>
            <a:pPr marL="742950" lvl="1" indent="-285750">
              <a:buFont typeface="+mj-lt"/>
              <a:buAutoNum type="arabicPeriod"/>
            </a:pPr>
            <a:r>
              <a:rPr lang="en-US" b="1" dirty="0"/>
              <a:t>Weighted</a:t>
            </a:r>
            <a:r>
              <a:rPr lang="en-US" dirty="0"/>
              <a:t>: because we have mode=distance</a:t>
            </a:r>
          </a:p>
          <a:p>
            <a:pPr>
              <a:buFont typeface="+mj-lt"/>
              <a:buAutoNum type="arabicPeriod"/>
            </a:pPr>
            <a:r>
              <a:rPr lang="en-US" b="1" dirty="0"/>
              <a:t>Diagonal Elements</a:t>
            </a:r>
            <a:r>
              <a:rPr lang="en-US" dirty="0"/>
              <a:t>:</a:t>
            </a:r>
          </a:p>
          <a:p>
            <a:pPr marL="742950" lvl="1" indent="-285750">
              <a:buFont typeface="+mj-lt"/>
              <a:buAutoNum type="arabicPeriod"/>
            </a:pPr>
            <a:r>
              <a:rPr lang="en-US" dirty="0"/>
              <a:t>Typically 0 if self-loops are not allowed (no node connects to itself).</a:t>
            </a:r>
          </a:p>
          <a:p>
            <a:endParaRPr lang="en-US" altLang="en-US" dirty="0">
              <a:latin typeface="Arial" panose="020B0604020202020204" pitchFamily="34" charset="0"/>
              <a:ea typeface="ＭＳ Ｐゴシック" panose="020B0600070205080204" pitchFamily="34" charset="-128"/>
            </a:endParaRPr>
          </a:p>
          <a:p>
            <a:r>
              <a:rPr lang="en-US" dirty="0"/>
              <a:t>In a weighted graph, </a:t>
            </a:r>
            <a:r>
              <a:rPr lang="en-US" b="1" dirty="0"/>
              <a:t>some edges have higher weights</a:t>
            </a:r>
            <a:r>
              <a:rPr lang="en-US" dirty="0"/>
              <a:t> because the weights reflect the </a:t>
            </a:r>
            <a:r>
              <a:rPr lang="en-US" b="1" dirty="0"/>
              <a:t>strength or significance</a:t>
            </a:r>
            <a:r>
              <a:rPr lang="en-US" dirty="0"/>
              <a:t> of the connection between the nodes which means having more shared features. </a:t>
            </a:r>
          </a:p>
          <a:p>
            <a:endParaRPr lang="en-US" altLang="en-US" dirty="0">
              <a:latin typeface="Arial" panose="020B0604020202020204" pitchFamily="34" charset="0"/>
              <a:ea typeface="ＭＳ Ｐゴシック" panose="020B0600070205080204" pitchFamily="34" charset="-128"/>
            </a:endParaRPr>
          </a:p>
          <a:p>
            <a:endParaRPr lang="en-US" altLang="en-US" dirty="0">
              <a:latin typeface="Arial" panose="020B0604020202020204" pitchFamily="34" charset="0"/>
              <a:ea typeface="ＭＳ Ｐゴシック" panose="020B0600070205080204" pitchFamily="34" charset="-128"/>
            </a:endParaRPr>
          </a:p>
          <a:p>
            <a:endParaRPr lang="en-US" altLang="en-US" b="1" dirty="0">
              <a:latin typeface="Arial" panose="020B0604020202020204" pitchFamily="34" charset="0"/>
              <a:ea typeface="ＭＳ Ｐゴシック" panose="020B0600070205080204" pitchFamily="34" charset="-128"/>
            </a:endParaRPr>
          </a:p>
          <a:p>
            <a:endParaRPr lang="en-US" altLang="en-US" b="1" dirty="0">
              <a:latin typeface="Arial" panose="020B0604020202020204" pitchFamily="34" charset="0"/>
              <a:ea typeface="ＭＳ Ｐゴシック" panose="020B0600070205080204" pitchFamily="34" charset="-128"/>
            </a:endParaRPr>
          </a:p>
          <a:p>
            <a:r>
              <a:rPr lang="en-US" altLang="en-US" b="1" dirty="0">
                <a:latin typeface="Arial" panose="020B0604020202020204" pitchFamily="34" charset="0"/>
                <a:ea typeface="ＭＳ Ｐゴシック" panose="020B0600070205080204" pitchFamily="34" charset="-128"/>
              </a:rPr>
              <a:t>Create Adjacency Matrix</a:t>
            </a:r>
            <a:r>
              <a:rPr lang="en-US" altLang="en-US" dirty="0">
                <a:latin typeface="Arial" panose="020B0604020202020204" pitchFamily="34" charset="0"/>
                <a:ea typeface="ＭＳ Ｐゴシック" panose="020B0600070205080204" pitchFamily="34" charset="-128"/>
              </a:rPr>
              <a:t>:</a:t>
            </a:r>
          </a:p>
          <a:p>
            <a:pPr>
              <a:buFontTx/>
              <a:buChar char="•"/>
            </a:pPr>
            <a:r>
              <a:rPr lang="en-US" altLang="en-US" dirty="0">
                <a:latin typeface="Arial" panose="020B0604020202020204" pitchFamily="34" charset="0"/>
                <a:ea typeface="ＭＳ Ｐゴシック" panose="020B0600070205080204" pitchFamily="34" charset="-128"/>
              </a:rPr>
              <a:t>A weighted K-Nearest Neighbors (KNN) graph is generated using </a:t>
            </a:r>
            <a:r>
              <a:rPr lang="en-US" altLang="en-US" dirty="0" err="1">
                <a:latin typeface="Arial" panose="020B0604020202020204" pitchFamily="34" charset="0"/>
                <a:ea typeface="ＭＳ Ｐゴシック" panose="020B0600070205080204" pitchFamily="34" charset="-128"/>
              </a:rPr>
              <a:t>kneighbors_graph</a:t>
            </a:r>
            <a:r>
              <a:rPr lang="en-US" altLang="en-US" dirty="0">
                <a:latin typeface="Arial" panose="020B0604020202020204" pitchFamily="34" charset="0"/>
                <a:ea typeface="ＭＳ Ｐゴシック" panose="020B0600070205080204" pitchFamily="34" charset="-128"/>
              </a:rPr>
              <a:t>, with k=11 to connect each node to its 11 nearest neighbors based on distance.</a:t>
            </a:r>
          </a:p>
          <a:p>
            <a:pPr>
              <a:buFontTx/>
              <a:buChar char="•"/>
            </a:pPr>
            <a:r>
              <a:rPr lang="en-US" altLang="en-US" dirty="0">
                <a:latin typeface="Arial" panose="020B0604020202020204" pitchFamily="34" charset="0"/>
                <a:ea typeface="ＭＳ Ｐゴシック" panose="020B0600070205080204" pitchFamily="34" charset="-128"/>
              </a:rPr>
              <a:t>The adjacency matrix A represents these connections, where non-zero entries denote the distances between connected nodes.</a:t>
            </a:r>
          </a:p>
          <a:p>
            <a:r>
              <a:rPr lang="en-US" altLang="en-US" b="1" dirty="0">
                <a:latin typeface="Arial" panose="020B0604020202020204" pitchFamily="34" charset="0"/>
                <a:ea typeface="ＭＳ Ｐゴシック" panose="020B0600070205080204" pitchFamily="34" charset="-128"/>
              </a:rPr>
              <a:t>Convert to Graph</a:t>
            </a:r>
            <a:r>
              <a:rPr lang="en-US" altLang="en-US" dirty="0">
                <a:latin typeface="Arial" panose="020B0604020202020204" pitchFamily="34" charset="0"/>
                <a:ea typeface="ＭＳ Ｐゴシック" panose="020B0600070205080204" pitchFamily="34" charset="-128"/>
              </a:rPr>
              <a:t>:</a:t>
            </a:r>
          </a:p>
          <a:p>
            <a:pPr>
              <a:buFontTx/>
              <a:buChar char="•"/>
            </a:pPr>
            <a:r>
              <a:rPr lang="en-US" altLang="en-US" dirty="0">
                <a:latin typeface="Arial" panose="020B0604020202020204" pitchFamily="34" charset="0"/>
                <a:ea typeface="ＭＳ Ｐゴシック" panose="020B0600070205080204" pitchFamily="34" charset="-128"/>
              </a:rPr>
              <a:t>The sparse adjacency matrix is converted to a </a:t>
            </a:r>
            <a:r>
              <a:rPr lang="en-US" altLang="en-US" dirty="0" err="1">
                <a:latin typeface="Arial" panose="020B0604020202020204" pitchFamily="34" charset="0"/>
                <a:ea typeface="ＭＳ Ｐゴシック" panose="020B0600070205080204" pitchFamily="34" charset="-128"/>
              </a:rPr>
              <a:t>NetworkX</a:t>
            </a:r>
            <a:r>
              <a:rPr lang="en-US" altLang="en-US" dirty="0">
                <a:latin typeface="Arial" panose="020B0604020202020204" pitchFamily="34" charset="0"/>
                <a:ea typeface="ＭＳ Ｐゴシック" panose="020B0600070205080204" pitchFamily="34" charset="-128"/>
              </a:rPr>
              <a:t> graph G, making it easier to inspect edges and their weights to allow easier visualization and </a:t>
            </a:r>
            <a:r>
              <a:rPr lang="en-US" altLang="en-US" dirty="0" err="1">
                <a:latin typeface="Arial" panose="020B0604020202020204" pitchFamily="34" charset="0"/>
                <a:ea typeface="ＭＳ Ｐゴシック" panose="020B0600070205080204" pitchFamily="34" charset="-128"/>
              </a:rPr>
              <a:t>manipulatin</a:t>
            </a:r>
            <a:endParaRPr lang="en-US" altLang="en-US" dirty="0">
              <a:latin typeface="Arial" panose="020B0604020202020204" pitchFamily="34" charset="0"/>
              <a:ea typeface="ＭＳ Ｐゴシック" panose="020B0600070205080204" pitchFamily="34" charset="-128"/>
            </a:endParaRPr>
          </a:p>
          <a:p>
            <a:r>
              <a:rPr lang="en-US" altLang="en-US" b="1" dirty="0">
                <a:latin typeface="Arial" panose="020B0604020202020204" pitchFamily="34" charset="0"/>
                <a:ea typeface="ＭＳ Ｐゴシック" panose="020B0600070205080204" pitchFamily="34" charset="-128"/>
              </a:rPr>
              <a:t>Prepare for </a:t>
            </a:r>
            <a:r>
              <a:rPr lang="en-US" altLang="en-US" b="1" dirty="0" err="1">
                <a:latin typeface="Arial" panose="020B0604020202020204" pitchFamily="34" charset="0"/>
                <a:ea typeface="ＭＳ Ｐゴシック" panose="020B0600070205080204" pitchFamily="34" charset="-128"/>
              </a:rPr>
              <a:t>PyTorch</a:t>
            </a:r>
            <a:r>
              <a:rPr lang="en-US" altLang="en-US" b="1" dirty="0">
                <a:latin typeface="Arial" panose="020B0604020202020204" pitchFamily="34" charset="0"/>
                <a:ea typeface="ＭＳ Ｐゴシック" panose="020B0600070205080204" pitchFamily="34" charset="-128"/>
              </a:rPr>
              <a:t> Geometric</a:t>
            </a:r>
            <a:r>
              <a:rPr lang="en-US" altLang="en-US" dirty="0">
                <a:latin typeface="Arial" panose="020B0604020202020204" pitchFamily="34" charset="0"/>
                <a:ea typeface="ＭＳ Ｐゴシック" panose="020B0600070205080204" pitchFamily="34" charset="-128"/>
              </a:rPr>
              <a:t>:</a:t>
            </a:r>
          </a:p>
          <a:p>
            <a:pPr>
              <a:buFontTx/>
              <a:buChar char="•"/>
            </a:pPr>
            <a:r>
              <a:rPr lang="en-US" altLang="en-US" dirty="0">
                <a:latin typeface="Arial" panose="020B0604020202020204" pitchFamily="34" charset="0"/>
                <a:ea typeface="ＭＳ Ｐゴシック" panose="020B0600070205080204" pitchFamily="34" charset="-128"/>
              </a:rPr>
              <a:t>The </a:t>
            </a:r>
            <a:r>
              <a:rPr lang="en-US" altLang="en-US" dirty="0" err="1">
                <a:latin typeface="Arial" panose="020B0604020202020204" pitchFamily="34" charset="0"/>
                <a:ea typeface="ＭＳ Ｐゴシック" panose="020B0600070205080204" pitchFamily="34" charset="-128"/>
              </a:rPr>
              <a:t>NetworkX</a:t>
            </a:r>
            <a:r>
              <a:rPr lang="en-US" altLang="en-US" dirty="0">
                <a:latin typeface="Arial" panose="020B0604020202020204" pitchFamily="34" charset="0"/>
                <a:ea typeface="ＭＳ Ｐゴシック" panose="020B0600070205080204" pitchFamily="34" charset="-128"/>
              </a:rPr>
              <a:t> graph is converted into a </a:t>
            </a:r>
            <a:r>
              <a:rPr lang="en-US" altLang="en-US" dirty="0" err="1">
                <a:latin typeface="Arial" panose="020B0604020202020204" pitchFamily="34" charset="0"/>
                <a:ea typeface="ＭＳ Ｐゴシック" panose="020B0600070205080204" pitchFamily="34" charset="-128"/>
              </a:rPr>
              <a:t>PyTorch</a:t>
            </a:r>
            <a:r>
              <a:rPr lang="en-US" altLang="en-US" dirty="0">
                <a:latin typeface="Arial" panose="020B0604020202020204" pitchFamily="34" charset="0"/>
                <a:ea typeface="ＭＳ Ｐゴシック" panose="020B0600070205080204" pitchFamily="34" charset="-128"/>
              </a:rPr>
              <a:t> Geometric Data object.</a:t>
            </a:r>
          </a:p>
          <a:p>
            <a:pPr>
              <a:buFontTx/>
              <a:buChar char="•"/>
            </a:pPr>
            <a:r>
              <a:rPr lang="en-US" altLang="en-US" dirty="0">
                <a:latin typeface="Arial" panose="020B0604020202020204" pitchFamily="34" charset="0"/>
                <a:ea typeface="ＭＳ Ｐゴシック" panose="020B0600070205080204" pitchFamily="34" charset="-128"/>
              </a:rPr>
              <a:t>Edge weights (representing distances) are assigned to the </a:t>
            </a:r>
            <a:r>
              <a:rPr lang="en-US" altLang="en-US" dirty="0" err="1">
                <a:latin typeface="Arial" panose="020B0604020202020204" pitchFamily="34" charset="0"/>
                <a:ea typeface="ＭＳ Ｐゴシック" panose="020B0600070205080204" pitchFamily="34" charset="-128"/>
              </a:rPr>
              <a:t>data.edge_weight</a:t>
            </a:r>
            <a:r>
              <a:rPr lang="en-US" altLang="en-US" dirty="0">
                <a:latin typeface="Arial" panose="020B0604020202020204" pitchFamily="34" charset="0"/>
                <a:ea typeface="ＭＳ Ｐゴシック" panose="020B0600070205080204" pitchFamily="34" charset="-128"/>
              </a:rPr>
              <a:t> attribute for use in weighted graph operations.</a:t>
            </a:r>
          </a:p>
          <a:p>
            <a:pPr>
              <a:buFontTx/>
              <a:buChar char="•"/>
            </a:pPr>
            <a:r>
              <a:rPr lang="en-US" b="1" dirty="0" err="1"/>
              <a:t>PyTorch</a:t>
            </a:r>
            <a:r>
              <a:rPr lang="en-US" b="1" dirty="0"/>
              <a:t> Geometric</a:t>
            </a:r>
            <a:r>
              <a:rPr lang="en-US" dirty="0"/>
              <a:t> represents graphs in a tensor format that can be processed efficiently on GPUs. This is essential for training GNNs</a:t>
            </a:r>
            <a:endParaRPr lang="en-US" altLang="en-US" dirty="0">
              <a:latin typeface="Arial" panose="020B0604020202020204" pitchFamily="34" charset="0"/>
              <a:ea typeface="ＭＳ Ｐゴシック" panose="020B0600070205080204" pitchFamily="34" charset="-128"/>
            </a:endParaRPr>
          </a:p>
          <a:p>
            <a:r>
              <a:rPr lang="en-US" altLang="en-US" b="1" dirty="0">
                <a:latin typeface="Arial" panose="020B0604020202020204" pitchFamily="34" charset="0"/>
                <a:ea typeface="ＭＳ Ｐゴシック" panose="020B0600070205080204" pitchFamily="34" charset="-128"/>
              </a:rPr>
              <a:t>Handle Undirected Graphs</a:t>
            </a:r>
            <a:r>
              <a:rPr lang="en-US" altLang="en-US" dirty="0">
                <a:latin typeface="Arial" panose="020B0604020202020204" pitchFamily="34" charset="0"/>
                <a:ea typeface="ＭＳ Ｐゴシック" panose="020B0600070205080204" pitchFamily="34" charset="-128"/>
              </a:rPr>
              <a:t>:</a:t>
            </a:r>
          </a:p>
          <a:p>
            <a:pPr>
              <a:buFontTx/>
              <a:buChar char="•"/>
            </a:pPr>
            <a:r>
              <a:rPr lang="en-US" altLang="en-US" dirty="0">
                <a:latin typeface="Arial" panose="020B0604020202020204" pitchFamily="34" charset="0"/>
                <a:ea typeface="ＭＳ Ｐゴシック" panose="020B0600070205080204" pitchFamily="34" charset="-128"/>
              </a:rPr>
              <a:t>Since the graph is undirected, edge weights are duplicated to match the bidirectional representation of </a:t>
            </a:r>
            <a:r>
              <a:rPr lang="en-US" altLang="en-US" dirty="0" err="1">
                <a:latin typeface="Arial" panose="020B0604020202020204" pitchFamily="34" charset="0"/>
                <a:ea typeface="ＭＳ Ｐゴシック" panose="020B0600070205080204" pitchFamily="34" charset="-128"/>
              </a:rPr>
              <a:t>edge_index</a:t>
            </a:r>
            <a:r>
              <a:rPr lang="en-US" altLang="en-US" dirty="0">
                <a:latin typeface="Arial" panose="020B0604020202020204" pitchFamily="34" charset="0"/>
                <a:ea typeface="ＭＳ Ｐゴシック" panose="020B0600070205080204" pitchFamily="34" charset="-128"/>
              </a:rPr>
              <a:t> in </a:t>
            </a:r>
            <a:r>
              <a:rPr lang="en-US" altLang="en-US" dirty="0" err="1">
                <a:latin typeface="Arial" panose="020B0604020202020204" pitchFamily="34" charset="0"/>
                <a:ea typeface="ＭＳ Ｐゴシック" panose="020B0600070205080204" pitchFamily="34" charset="-128"/>
              </a:rPr>
              <a:t>PyTorch</a:t>
            </a:r>
            <a:r>
              <a:rPr lang="en-US" altLang="en-US" dirty="0">
                <a:latin typeface="Arial" panose="020B0604020202020204" pitchFamily="34" charset="0"/>
                <a:ea typeface="ＭＳ Ｐゴシック" panose="020B0600070205080204" pitchFamily="34" charset="-128"/>
              </a:rPr>
              <a:t> Geometric.</a:t>
            </a:r>
          </a:p>
          <a:p>
            <a:endParaRPr lang="en-US" altLang="en-US" dirty="0">
              <a:latin typeface="Arial" panose="020B0604020202020204" pitchFamily="34" charset="0"/>
              <a:ea typeface="ＭＳ Ｐゴシック" panose="020B0600070205080204" pitchFamily="34" charset="-128"/>
            </a:endParaRPr>
          </a:p>
        </p:txBody>
      </p:sp>
      <p:sp>
        <p:nvSpPr>
          <p:cNvPr id="60419" name="Slide Number Placeholder 3">
            <a:extLst>
              <a:ext uri="{FF2B5EF4-FFF2-40B4-BE49-F238E27FC236}">
                <a16:creationId xmlns:a16="http://schemas.microsoft.com/office/drawing/2014/main" id="{93F1686D-639D-883D-CD80-DA04803865D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F259BFD-7E76-8846-B31A-FE67C11909E7}" type="slidenum">
              <a:rPr lang="en-US" altLang="en-US" sz="1200" smtClean="0"/>
              <a:pPr/>
              <a:t>31</a:t>
            </a:fld>
            <a:endParaRPr lang="en-US" altLang="en-US" sz="1200"/>
          </a:p>
        </p:txBody>
      </p:sp>
    </p:spTree>
    <p:extLst>
      <p:ext uri="{BB962C8B-B14F-4D97-AF65-F5344CB8AC3E}">
        <p14:creationId xmlns:p14="http://schemas.microsoft.com/office/powerpoint/2010/main" val="32437702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68CA8-2781-5A6D-9CB0-45B829092557}"/>
            </a:ext>
          </a:extLst>
        </p:cNvPr>
        <p:cNvGrpSpPr/>
        <p:nvPr/>
      </p:nvGrpSpPr>
      <p:grpSpPr>
        <a:xfrm>
          <a:off x="0" y="0"/>
          <a:ext cx="0" cy="0"/>
          <a:chOff x="0" y="0"/>
          <a:chExt cx="0" cy="0"/>
        </a:xfrm>
      </p:grpSpPr>
      <p:sp>
        <p:nvSpPr>
          <p:cNvPr id="58369" name="Slide Image Placeholder 1">
            <a:extLst>
              <a:ext uri="{FF2B5EF4-FFF2-40B4-BE49-F238E27FC236}">
                <a16:creationId xmlns:a16="http://schemas.microsoft.com/office/drawing/2014/main" id="{2E89BDE8-1140-A5C8-1373-30040341E048}"/>
              </a:ext>
            </a:extLst>
          </p:cNvPr>
          <p:cNvSpPr>
            <a:spLocks noGrp="1" noRot="1" noChangeAspect="1" noChangeArrowheads="1" noTextEdit="1"/>
          </p:cNvSpPr>
          <p:nvPr>
            <p:ph type="sldImg"/>
          </p:nvPr>
        </p:nvSpPr>
        <p:spPr>
          <a:ln/>
        </p:spPr>
      </p:sp>
      <p:sp>
        <p:nvSpPr>
          <p:cNvPr id="58370" name="Notes Placeholder 2">
            <a:extLst>
              <a:ext uri="{FF2B5EF4-FFF2-40B4-BE49-F238E27FC236}">
                <a16:creationId xmlns:a16="http://schemas.microsoft.com/office/drawing/2014/main" id="{ACD44A34-3D55-440A-A9F6-51C264D62E5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lvl="1" indent="0">
              <a:buFont typeface="Calibri" panose="020F0502020204030204" pitchFamily="34" charset="0"/>
              <a:buNone/>
            </a:pPr>
            <a:endParaRPr lang="en-US" altLang="en-US" dirty="0">
              <a:latin typeface="Arial" panose="020B0604020202020204" pitchFamily="34" charset="0"/>
              <a:ea typeface="ＭＳ Ｐゴシック" panose="020B0600070205080204" pitchFamily="34" charset="-128"/>
            </a:endParaRPr>
          </a:p>
          <a:p>
            <a:pPr marL="457200" lvl="1" indent="0">
              <a:buFont typeface="Calibri" panose="020F0502020204030204" pitchFamily="34" charset="0"/>
              <a:buNone/>
            </a:pPr>
            <a:endParaRPr lang="en-US" altLang="en-US" dirty="0">
              <a:latin typeface="Arial" panose="020B0604020202020204" pitchFamily="34" charset="0"/>
              <a:ea typeface="ＭＳ Ｐゴシック" panose="020B0600070205080204" pitchFamily="34" charset="-128"/>
            </a:endParaRPr>
          </a:p>
          <a:p>
            <a:pPr marL="457200" lvl="1" indent="0">
              <a:buFont typeface="Calibri" panose="020F0502020204030204" pitchFamily="34" charset="0"/>
              <a:buNone/>
            </a:pPr>
            <a:endParaRPr lang="en-US" altLang="en-US" dirty="0">
              <a:latin typeface="Arial" panose="020B0604020202020204" pitchFamily="34" charset="0"/>
              <a:ea typeface="ＭＳ Ｐゴシック" panose="020B0600070205080204" pitchFamily="34" charset="-128"/>
            </a:endParaRPr>
          </a:p>
          <a:p>
            <a:pPr>
              <a:buFontTx/>
              <a:buNone/>
            </a:pPr>
            <a:endParaRPr lang="en-US" altLang="en-US" dirty="0">
              <a:latin typeface="Arial" panose="020B0604020202020204" pitchFamily="34" charset="0"/>
              <a:ea typeface="ＭＳ Ｐゴシック" panose="020B0600070205080204" pitchFamily="34" charset="-128"/>
            </a:endParaRPr>
          </a:p>
          <a:p>
            <a:endParaRPr lang="en-US" altLang="en-US" dirty="0">
              <a:latin typeface="Arial" panose="020B0604020202020204" pitchFamily="34" charset="0"/>
              <a:ea typeface="ＭＳ Ｐゴシック" panose="020B0600070205080204" pitchFamily="34" charset="-128"/>
            </a:endParaRPr>
          </a:p>
          <a:p>
            <a:endParaRPr lang="en-US" altLang="en-US" dirty="0">
              <a:latin typeface="Arial" panose="020B0604020202020204" pitchFamily="34" charset="0"/>
              <a:ea typeface="ＭＳ Ｐゴシック" panose="020B0600070205080204" pitchFamily="34" charset="-128"/>
            </a:endParaRPr>
          </a:p>
        </p:txBody>
      </p:sp>
      <p:sp>
        <p:nvSpPr>
          <p:cNvPr id="58371" name="Slide Number Placeholder 3">
            <a:extLst>
              <a:ext uri="{FF2B5EF4-FFF2-40B4-BE49-F238E27FC236}">
                <a16:creationId xmlns:a16="http://schemas.microsoft.com/office/drawing/2014/main" id="{A62B67B8-E03F-44D0-8377-9CB5E89FD39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BD80DF9-FF07-2C4E-8B4A-2E0D5E520487}" type="slidenum">
              <a:rPr lang="en-US" altLang="en-US" sz="1200" smtClean="0"/>
              <a:pPr/>
              <a:t>32</a:t>
            </a:fld>
            <a:endParaRPr lang="en-US" altLang="en-US" sz="1200"/>
          </a:p>
        </p:txBody>
      </p:sp>
    </p:spTree>
    <p:extLst>
      <p:ext uri="{BB962C8B-B14F-4D97-AF65-F5344CB8AC3E}">
        <p14:creationId xmlns:p14="http://schemas.microsoft.com/office/powerpoint/2010/main" val="16237359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A02746-07F0-F81C-6B42-1BD04BEC5341}"/>
            </a:ext>
          </a:extLst>
        </p:cNvPr>
        <p:cNvGrpSpPr/>
        <p:nvPr/>
      </p:nvGrpSpPr>
      <p:grpSpPr>
        <a:xfrm>
          <a:off x="0" y="0"/>
          <a:ext cx="0" cy="0"/>
          <a:chOff x="0" y="0"/>
          <a:chExt cx="0" cy="0"/>
        </a:xfrm>
      </p:grpSpPr>
      <p:sp>
        <p:nvSpPr>
          <p:cNvPr id="60417" name="Slide Image Placeholder 1">
            <a:extLst>
              <a:ext uri="{FF2B5EF4-FFF2-40B4-BE49-F238E27FC236}">
                <a16:creationId xmlns:a16="http://schemas.microsoft.com/office/drawing/2014/main" id="{23196A9B-75D0-EBDE-F6AC-7DDFE712E6A7}"/>
              </a:ext>
            </a:extLst>
          </p:cNvPr>
          <p:cNvSpPr>
            <a:spLocks noGrp="1" noRot="1" noChangeAspect="1" noChangeArrowheads="1" noTextEdit="1"/>
          </p:cNvSpPr>
          <p:nvPr>
            <p:ph type="sldImg"/>
          </p:nvPr>
        </p:nvSpPr>
        <p:spPr>
          <a:ln/>
        </p:spPr>
      </p:sp>
      <p:sp>
        <p:nvSpPr>
          <p:cNvPr id="60418" name="Notes Placeholder 2">
            <a:extLst>
              <a:ext uri="{FF2B5EF4-FFF2-40B4-BE49-F238E27FC236}">
                <a16:creationId xmlns:a16="http://schemas.microsoft.com/office/drawing/2014/main" id="{1FE2B29D-9F18-9D11-16DB-2EAD2F1D539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r>
              <a:rPr lang="en-US" b="1" dirty="0"/>
              <a:t>__</a:t>
            </a:r>
            <a:r>
              <a:rPr lang="en-US" b="1" dirty="0" err="1"/>
              <a:t>init</a:t>
            </a:r>
            <a:r>
              <a:rPr lang="en-US" b="1" dirty="0"/>
              <a:t>__ Method:</a:t>
            </a:r>
          </a:p>
          <a:p>
            <a:r>
              <a:rPr lang="en-US" dirty="0"/>
              <a:t>The __</a:t>
            </a:r>
            <a:r>
              <a:rPr lang="en-US" dirty="0" err="1"/>
              <a:t>init</a:t>
            </a:r>
            <a:r>
              <a:rPr lang="en-US" dirty="0"/>
              <a:t>__ method initializes the model's components (layers).</a:t>
            </a:r>
          </a:p>
          <a:p>
            <a:pPr>
              <a:buFont typeface="+mj-lt"/>
              <a:buAutoNum type="arabicPeriod"/>
            </a:pPr>
            <a:r>
              <a:rPr lang="en-US" b="1" dirty="0"/>
              <a:t>class GCN(</a:t>
            </a:r>
            <a:r>
              <a:rPr lang="en-US" b="1" dirty="0" err="1"/>
              <a:t>nn.Module</a:t>
            </a:r>
            <a:r>
              <a:rPr lang="en-US" b="1" dirty="0"/>
              <a:t>):</a:t>
            </a:r>
            <a:endParaRPr lang="en-US" dirty="0"/>
          </a:p>
          <a:p>
            <a:pPr marL="742950" lvl="1" indent="-285750">
              <a:buFont typeface="+mj-lt"/>
              <a:buAutoNum type="arabicPeriod"/>
            </a:pPr>
            <a:r>
              <a:rPr lang="en-US" dirty="0"/>
              <a:t>Defines the GCN model as a subclass of </a:t>
            </a:r>
            <a:r>
              <a:rPr lang="en-US" dirty="0" err="1"/>
              <a:t>PyTorch's</a:t>
            </a:r>
            <a:r>
              <a:rPr lang="en-US" dirty="0"/>
              <a:t> </a:t>
            </a:r>
            <a:r>
              <a:rPr lang="en-US" dirty="0" err="1"/>
              <a:t>nn.Module</a:t>
            </a:r>
            <a:r>
              <a:rPr lang="en-US" dirty="0"/>
              <a:t>.</a:t>
            </a:r>
          </a:p>
          <a:p>
            <a:pPr>
              <a:buFont typeface="+mj-lt"/>
              <a:buAutoNum type="arabicPeriod"/>
            </a:pPr>
            <a:r>
              <a:rPr lang="en-US" b="1" dirty="0"/>
              <a:t>def __</a:t>
            </a:r>
            <a:r>
              <a:rPr lang="en-US" b="1" dirty="0" err="1"/>
              <a:t>init</a:t>
            </a:r>
            <a:r>
              <a:rPr lang="en-US" b="1" dirty="0"/>
              <a:t>__(self, </a:t>
            </a:r>
            <a:r>
              <a:rPr lang="en-US" b="1" dirty="0" err="1"/>
              <a:t>input_dim</a:t>
            </a:r>
            <a:r>
              <a:rPr lang="en-US" b="1" dirty="0"/>
              <a:t>, </a:t>
            </a:r>
            <a:r>
              <a:rPr lang="en-US" b="1" dirty="0" err="1"/>
              <a:t>hidden_dim</a:t>
            </a:r>
            <a:r>
              <a:rPr lang="en-US" b="1" dirty="0"/>
              <a:t>, </a:t>
            </a:r>
            <a:r>
              <a:rPr lang="en-US" b="1" dirty="0" err="1"/>
              <a:t>output_dim</a:t>
            </a:r>
            <a:r>
              <a:rPr lang="en-US" b="1" dirty="0"/>
              <a:t>):</a:t>
            </a:r>
            <a:endParaRPr lang="en-US" dirty="0"/>
          </a:p>
          <a:p>
            <a:pPr marL="742950" lvl="1" indent="-285750">
              <a:buFont typeface="+mj-lt"/>
              <a:buAutoNum type="arabicPeriod"/>
            </a:pPr>
            <a:r>
              <a:rPr lang="en-US" dirty="0"/>
              <a:t>The constructor method for initializing the model's structure, specifying input, hidden, and output dimensions.</a:t>
            </a:r>
          </a:p>
          <a:p>
            <a:pPr>
              <a:buFont typeface="+mj-lt"/>
              <a:buAutoNum type="arabicPeriod"/>
            </a:pPr>
            <a:r>
              <a:rPr lang="en-US" b="1" dirty="0"/>
              <a:t>super(GCN, self).__</a:t>
            </a:r>
            <a:r>
              <a:rPr lang="en-US" b="1" dirty="0" err="1"/>
              <a:t>init</a:t>
            </a:r>
            <a:r>
              <a:rPr lang="en-US" b="1" dirty="0"/>
              <a:t>__()</a:t>
            </a:r>
            <a:endParaRPr lang="en-US" dirty="0"/>
          </a:p>
          <a:p>
            <a:pPr marL="742950" lvl="1" indent="-285750">
              <a:buFont typeface="+mj-lt"/>
              <a:buAutoNum type="arabicPeriod"/>
            </a:pPr>
            <a:r>
              <a:rPr lang="en-US" dirty="0"/>
              <a:t>Calls the parent class (</a:t>
            </a:r>
            <a:r>
              <a:rPr lang="en-US" dirty="0" err="1"/>
              <a:t>nn.Module</a:t>
            </a:r>
            <a:r>
              <a:rPr lang="en-US" dirty="0"/>
              <a:t>) constructor to inherit its functionality.</a:t>
            </a:r>
          </a:p>
          <a:p>
            <a:pPr>
              <a:buFont typeface="+mj-lt"/>
              <a:buAutoNum type="arabicPeriod"/>
            </a:pPr>
            <a:r>
              <a:rPr lang="en-US" b="1" dirty="0"/>
              <a:t>self.conv1 = </a:t>
            </a:r>
            <a:r>
              <a:rPr lang="en-US" b="1" dirty="0" err="1"/>
              <a:t>GCNConv</a:t>
            </a:r>
            <a:r>
              <a:rPr lang="en-US" b="1" dirty="0"/>
              <a:t>(</a:t>
            </a:r>
            <a:r>
              <a:rPr lang="en-US" b="1" dirty="0" err="1"/>
              <a:t>input_dim</a:t>
            </a:r>
            <a:r>
              <a:rPr lang="en-US" b="1" dirty="0"/>
              <a:t>, </a:t>
            </a:r>
            <a:r>
              <a:rPr lang="en-US" b="1" dirty="0" err="1"/>
              <a:t>hidden_dim</a:t>
            </a:r>
            <a:r>
              <a:rPr lang="en-US" b="1" dirty="0"/>
              <a:t>)</a:t>
            </a:r>
            <a:endParaRPr lang="en-US" dirty="0"/>
          </a:p>
          <a:p>
            <a:pPr marL="742950" lvl="1" indent="-285750">
              <a:buFont typeface="+mj-lt"/>
              <a:buAutoNum type="arabicPeriod"/>
            </a:pPr>
            <a:r>
              <a:rPr lang="en-US" dirty="0"/>
              <a:t>Defines the first graph convolutional layer, which transforms input features (</a:t>
            </a:r>
            <a:r>
              <a:rPr lang="en-US" dirty="0" err="1"/>
              <a:t>input_dim</a:t>
            </a:r>
            <a:r>
              <a:rPr lang="en-US" dirty="0"/>
              <a:t>) to hidden features (</a:t>
            </a:r>
            <a:r>
              <a:rPr lang="en-US" dirty="0" err="1"/>
              <a:t>hidden_dim</a:t>
            </a:r>
            <a:r>
              <a:rPr lang="en-US" dirty="0"/>
              <a:t>).</a:t>
            </a:r>
          </a:p>
          <a:p>
            <a:pPr>
              <a:buFont typeface="+mj-lt"/>
              <a:buAutoNum type="arabicPeriod"/>
            </a:pPr>
            <a:r>
              <a:rPr lang="en-US" b="1" dirty="0"/>
              <a:t>self.conv2 = </a:t>
            </a:r>
            <a:r>
              <a:rPr lang="en-US" b="1" dirty="0" err="1"/>
              <a:t>GCNConv</a:t>
            </a:r>
            <a:r>
              <a:rPr lang="en-US" b="1" dirty="0"/>
              <a:t>(</a:t>
            </a:r>
            <a:r>
              <a:rPr lang="en-US" b="1" dirty="0" err="1"/>
              <a:t>hidden_dim</a:t>
            </a:r>
            <a:r>
              <a:rPr lang="en-US" b="1" dirty="0"/>
              <a:t>, </a:t>
            </a:r>
            <a:r>
              <a:rPr lang="en-US" b="1" dirty="0" err="1"/>
              <a:t>output_dim</a:t>
            </a:r>
            <a:r>
              <a:rPr lang="en-US" b="1" dirty="0"/>
              <a:t>)</a:t>
            </a:r>
            <a:endParaRPr lang="en-US" dirty="0"/>
          </a:p>
          <a:p>
            <a:pPr marL="742950" lvl="1" indent="-285750">
              <a:buFont typeface="+mj-lt"/>
              <a:buAutoNum type="arabicPeriod"/>
            </a:pPr>
            <a:r>
              <a:rPr lang="en-US" dirty="0"/>
              <a:t>Defines the second graph convolutional layer, which transforms hidden features (</a:t>
            </a:r>
            <a:r>
              <a:rPr lang="en-US" dirty="0" err="1"/>
              <a:t>hidden_dim</a:t>
            </a:r>
            <a:r>
              <a:rPr lang="en-US" dirty="0"/>
              <a:t>) to output features (</a:t>
            </a:r>
            <a:r>
              <a:rPr lang="en-US" dirty="0" err="1"/>
              <a:t>output_dim</a:t>
            </a:r>
            <a:r>
              <a:rPr lang="en-US" dirty="0"/>
              <a:t>).</a:t>
            </a:r>
          </a:p>
          <a:p>
            <a:pPr marL="742950" lvl="1" indent="-285750">
              <a:buFont typeface="+mj-lt"/>
              <a:buAutoNum type="arabicPeriod"/>
            </a:pPr>
            <a:endParaRPr lang="en-US" dirty="0"/>
          </a:p>
          <a:p>
            <a:pPr marL="742950" lvl="1" indent="-285750">
              <a:buFont typeface="+mj-lt"/>
              <a:buAutoNum type="arabicPeriod"/>
            </a:pPr>
            <a:endParaRPr lang="en-US" dirty="0"/>
          </a:p>
          <a:p>
            <a:r>
              <a:rPr lang="en-US" b="1" dirty="0"/>
              <a:t>forward Method:</a:t>
            </a:r>
          </a:p>
          <a:p>
            <a:r>
              <a:rPr lang="en-US" dirty="0"/>
              <a:t>The forward method defines the computation performed when data is passed through the model.</a:t>
            </a:r>
          </a:p>
          <a:p>
            <a:pPr>
              <a:buFont typeface="+mj-lt"/>
              <a:buAutoNum type="arabicPeriod" startAt="6"/>
            </a:pPr>
            <a:r>
              <a:rPr lang="en-US" b="1" dirty="0"/>
              <a:t>def forward(self, x, </a:t>
            </a:r>
            <a:r>
              <a:rPr lang="en-US" b="1" dirty="0" err="1"/>
              <a:t>edge_index</a:t>
            </a:r>
            <a:r>
              <a:rPr lang="en-US" b="1" dirty="0"/>
              <a:t>, </a:t>
            </a:r>
            <a:r>
              <a:rPr lang="en-US" b="1" dirty="0" err="1"/>
              <a:t>edge_weight</a:t>
            </a:r>
            <a:r>
              <a:rPr lang="en-US" b="1" dirty="0"/>
              <a:t>):</a:t>
            </a:r>
            <a:endParaRPr lang="en-US" dirty="0"/>
          </a:p>
          <a:p>
            <a:pPr marL="742950" lvl="1" indent="-285750">
              <a:buFont typeface="+mj-lt"/>
              <a:buAutoNum type="arabicPeriod" startAt="6"/>
            </a:pPr>
            <a:r>
              <a:rPr lang="en-US" dirty="0"/>
              <a:t>Defines the forward pass of the GCN, which processes node features (x) using graph structure (</a:t>
            </a:r>
            <a:r>
              <a:rPr lang="en-US" dirty="0" err="1"/>
              <a:t>edge_index</a:t>
            </a:r>
            <a:r>
              <a:rPr lang="en-US" dirty="0"/>
              <a:t>) and edge weights (</a:t>
            </a:r>
            <a:r>
              <a:rPr lang="en-US" dirty="0" err="1"/>
              <a:t>edge_weight</a:t>
            </a:r>
            <a:r>
              <a:rPr lang="en-US" dirty="0"/>
              <a:t>).</a:t>
            </a:r>
          </a:p>
          <a:p>
            <a:pPr>
              <a:buFont typeface="+mj-lt"/>
              <a:buAutoNum type="arabicPeriod" startAt="6"/>
            </a:pPr>
            <a:r>
              <a:rPr lang="en-US" b="1" dirty="0"/>
              <a:t>x = self.conv1(x, </a:t>
            </a:r>
            <a:r>
              <a:rPr lang="en-US" b="1" dirty="0" err="1"/>
              <a:t>edge_index</a:t>
            </a:r>
            <a:r>
              <a:rPr lang="en-US" b="1" dirty="0"/>
              <a:t>, </a:t>
            </a:r>
            <a:r>
              <a:rPr lang="en-US" b="1" dirty="0" err="1"/>
              <a:t>edge_weight</a:t>
            </a:r>
            <a:r>
              <a:rPr lang="en-US" b="1" dirty="0"/>
              <a:t>)</a:t>
            </a:r>
            <a:endParaRPr lang="en-US" dirty="0"/>
          </a:p>
          <a:p>
            <a:pPr marL="742950" lvl="1" indent="-285750">
              <a:buFont typeface="+mj-lt"/>
              <a:buAutoNum type="arabicPeriod" startAt="6"/>
            </a:pPr>
            <a:r>
              <a:rPr lang="en-US" dirty="0"/>
              <a:t>Applies the first GCN layer to update node features based on neighbors and edge weights.</a:t>
            </a:r>
          </a:p>
          <a:p>
            <a:pPr>
              <a:buFont typeface="+mj-lt"/>
              <a:buAutoNum type="arabicPeriod" startAt="6"/>
            </a:pPr>
            <a:r>
              <a:rPr lang="en-US" b="1" dirty="0"/>
              <a:t>x = </a:t>
            </a:r>
            <a:r>
              <a:rPr lang="en-US" b="1" dirty="0" err="1"/>
              <a:t>F.relu</a:t>
            </a:r>
            <a:r>
              <a:rPr lang="en-US" b="1" dirty="0"/>
              <a:t>(x)</a:t>
            </a:r>
            <a:endParaRPr lang="en-US" dirty="0"/>
          </a:p>
          <a:p>
            <a:pPr marL="742950" lvl="1" indent="-285750">
              <a:buFont typeface="+mj-lt"/>
              <a:buAutoNum type="arabicPeriod" startAt="6"/>
            </a:pPr>
            <a:r>
              <a:rPr lang="en-US" dirty="0"/>
              <a:t>Applies a ReLU activation function to introduce non-linearity into the model.</a:t>
            </a:r>
          </a:p>
          <a:p>
            <a:pPr>
              <a:buFont typeface="+mj-lt"/>
              <a:buAutoNum type="arabicPeriod" startAt="6"/>
            </a:pPr>
            <a:r>
              <a:rPr lang="en-US" b="1" dirty="0"/>
              <a:t>x = </a:t>
            </a:r>
            <a:r>
              <a:rPr lang="en-US" b="1" dirty="0" err="1"/>
              <a:t>F.dropout</a:t>
            </a:r>
            <a:r>
              <a:rPr lang="en-US" b="1" dirty="0"/>
              <a:t>(x, p=0.5, training=</a:t>
            </a:r>
            <a:r>
              <a:rPr lang="en-US" b="1" dirty="0" err="1"/>
              <a:t>self.training</a:t>
            </a:r>
            <a:r>
              <a:rPr lang="en-US" b="1" dirty="0"/>
              <a:t>)</a:t>
            </a:r>
            <a:endParaRPr lang="en-US" dirty="0"/>
          </a:p>
          <a:p>
            <a:pPr marL="742950" lvl="1" indent="-285750">
              <a:buFont typeface="+mj-lt"/>
              <a:buAutoNum type="arabicPeriod" startAt="6"/>
            </a:pPr>
            <a:r>
              <a:rPr lang="en-US" dirty="0"/>
              <a:t>Applies dropout with a probability of 50% to prevent overfitting during training.</a:t>
            </a:r>
          </a:p>
          <a:p>
            <a:pPr>
              <a:buFont typeface="+mj-lt"/>
              <a:buAutoNum type="arabicPeriod" startAt="6"/>
            </a:pPr>
            <a:r>
              <a:rPr lang="en-US" b="1" dirty="0"/>
              <a:t>x = self.conv2(x, </a:t>
            </a:r>
            <a:r>
              <a:rPr lang="en-US" b="1" dirty="0" err="1"/>
              <a:t>edge_index</a:t>
            </a:r>
            <a:r>
              <a:rPr lang="en-US" b="1" dirty="0"/>
              <a:t>, </a:t>
            </a:r>
            <a:r>
              <a:rPr lang="en-US" b="1" dirty="0" err="1"/>
              <a:t>edge_weight</a:t>
            </a:r>
            <a:r>
              <a:rPr lang="en-US" b="1" dirty="0"/>
              <a:t>)</a:t>
            </a:r>
            <a:endParaRPr lang="en-US" dirty="0"/>
          </a:p>
          <a:p>
            <a:pPr marL="742950" lvl="1" indent="-285750">
              <a:buFont typeface="+mj-lt"/>
              <a:buAutoNum type="arabicPeriod" startAt="6"/>
            </a:pPr>
            <a:r>
              <a:rPr lang="en-US" dirty="0"/>
              <a:t>Applies the second GCN layer to produce the final node embeddings or logits.</a:t>
            </a:r>
          </a:p>
          <a:p>
            <a:pPr>
              <a:buFont typeface="+mj-lt"/>
              <a:buAutoNum type="arabicPeriod" startAt="6"/>
            </a:pPr>
            <a:r>
              <a:rPr lang="en-US" b="1" dirty="0"/>
              <a:t>return </a:t>
            </a:r>
            <a:r>
              <a:rPr lang="en-US" b="1" dirty="0" err="1"/>
              <a:t>F.log_softmax</a:t>
            </a:r>
            <a:r>
              <a:rPr lang="en-US" b="1" dirty="0"/>
              <a:t>(x, dim=1)</a:t>
            </a:r>
            <a:endParaRPr lang="en-US" dirty="0"/>
          </a:p>
          <a:p>
            <a:pPr marL="742950" lvl="1" indent="-285750">
              <a:buFont typeface="+mj-lt"/>
              <a:buAutoNum type="arabicPeriod" startAt="6"/>
            </a:pPr>
            <a:r>
              <a:rPr lang="en-US" dirty="0"/>
              <a:t>Applies a log-</a:t>
            </a:r>
            <a:r>
              <a:rPr lang="en-US" dirty="0" err="1"/>
              <a:t>softmax</a:t>
            </a:r>
            <a:r>
              <a:rPr lang="en-US" dirty="0"/>
              <a:t> activation, converting logits into normalized probabilities for classification.</a:t>
            </a:r>
          </a:p>
          <a:p>
            <a:pPr marL="457200" lvl="1" indent="0">
              <a:buFont typeface="+mj-lt"/>
              <a:buNone/>
            </a:pPr>
            <a:endParaRPr lang="en-US" dirty="0"/>
          </a:p>
          <a:p>
            <a:pPr marL="457200" lvl="1" indent="0">
              <a:buFont typeface="+mj-lt"/>
              <a:buNone/>
            </a:pPr>
            <a:r>
              <a:rPr lang="en-US" dirty="0"/>
              <a:t>The </a:t>
            </a:r>
            <a:r>
              <a:rPr lang="en-US" b="1" dirty="0"/>
              <a:t>hidden dimension</a:t>
            </a:r>
            <a:r>
              <a:rPr lang="en-US" dirty="0"/>
              <a:t> refers to the number of </a:t>
            </a:r>
            <a:r>
              <a:rPr lang="en-US" b="1" dirty="0"/>
              <a:t>neurons (units)</a:t>
            </a:r>
            <a:r>
              <a:rPr lang="en-US" dirty="0"/>
              <a:t> in the </a:t>
            </a:r>
            <a:r>
              <a:rPr lang="en-US" b="1" dirty="0"/>
              <a:t>hidden layer</a:t>
            </a:r>
            <a:r>
              <a:rPr lang="en-US" dirty="0"/>
              <a:t> of a neural network or Graph Neural Network (GNN). It is a hyperparameter that controls the size of the intermediate feature representations learned by the model.</a:t>
            </a:r>
          </a:p>
          <a:p>
            <a:pPr>
              <a:buFont typeface="Arial" panose="020B0604020202020204" pitchFamily="34" charset="0"/>
              <a:buChar char="•"/>
            </a:pPr>
            <a:endParaRPr lang="en-US" dirty="0"/>
          </a:p>
          <a:p>
            <a:endParaRPr lang="en-US" altLang="en-US" dirty="0">
              <a:latin typeface="Arial" panose="020B0604020202020204" pitchFamily="34" charset="0"/>
              <a:ea typeface="ＭＳ Ｐゴシック" panose="020B0600070205080204" pitchFamily="34" charset="-128"/>
            </a:endParaRPr>
          </a:p>
        </p:txBody>
      </p:sp>
      <p:sp>
        <p:nvSpPr>
          <p:cNvPr id="60419" name="Slide Number Placeholder 3">
            <a:extLst>
              <a:ext uri="{FF2B5EF4-FFF2-40B4-BE49-F238E27FC236}">
                <a16:creationId xmlns:a16="http://schemas.microsoft.com/office/drawing/2014/main" id="{1616007A-2E70-227B-9361-A16B719EB74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F259BFD-7E76-8846-B31A-FE67C11909E7}" type="slidenum">
              <a:rPr lang="en-US" altLang="en-US" sz="1200" smtClean="0"/>
              <a:pPr/>
              <a:t>33</a:t>
            </a:fld>
            <a:endParaRPr lang="en-US" altLang="en-US" sz="1200"/>
          </a:p>
        </p:txBody>
      </p:sp>
    </p:spTree>
    <p:extLst>
      <p:ext uri="{BB962C8B-B14F-4D97-AF65-F5344CB8AC3E}">
        <p14:creationId xmlns:p14="http://schemas.microsoft.com/office/powerpoint/2010/main" val="31629064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3B9F26-26A3-9BB7-7ADA-94B482DB96A1}"/>
            </a:ext>
          </a:extLst>
        </p:cNvPr>
        <p:cNvGrpSpPr/>
        <p:nvPr/>
      </p:nvGrpSpPr>
      <p:grpSpPr>
        <a:xfrm>
          <a:off x="0" y="0"/>
          <a:ext cx="0" cy="0"/>
          <a:chOff x="0" y="0"/>
          <a:chExt cx="0" cy="0"/>
        </a:xfrm>
      </p:grpSpPr>
      <p:sp>
        <p:nvSpPr>
          <p:cNvPr id="66561" name="Slide Image Placeholder 1">
            <a:extLst>
              <a:ext uri="{FF2B5EF4-FFF2-40B4-BE49-F238E27FC236}">
                <a16:creationId xmlns:a16="http://schemas.microsoft.com/office/drawing/2014/main" id="{F7FAAC84-42F6-ECC7-2B55-45CE8B7ADDF0}"/>
              </a:ext>
            </a:extLst>
          </p:cNvPr>
          <p:cNvSpPr>
            <a:spLocks noGrp="1" noRot="1" noChangeAspect="1" noChangeArrowheads="1" noTextEdit="1"/>
          </p:cNvSpPr>
          <p:nvPr>
            <p:ph type="sldImg"/>
          </p:nvPr>
        </p:nvSpPr>
        <p:spPr>
          <a:ln/>
        </p:spPr>
      </p:sp>
      <p:sp>
        <p:nvSpPr>
          <p:cNvPr id="66562" name="Notes Placeholder 2">
            <a:extLst>
              <a:ext uri="{FF2B5EF4-FFF2-40B4-BE49-F238E27FC236}">
                <a16:creationId xmlns:a16="http://schemas.microsoft.com/office/drawing/2014/main" id="{D32A6722-C00B-4933-60F3-E651FB3BE45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The subgraph visualization, generated by the </a:t>
            </a:r>
            <a:r>
              <a:rPr lang="en-US" altLang="en-US" dirty="0" err="1">
                <a:latin typeface="Arial" panose="020B0604020202020204" pitchFamily="34" charset="0"/>
                <a:ea typeface="ＭＳ Ｐゴシック" panose="020B0600070205080204" pitchFamily="34" charset="-128"/>
              </a:rPr>
              <a:t>GNNExplainer</a:t>
            </a:r>
            <a:r>
              <a:rPr lang="en-US" altLang="en-US" dirty="0">
                <a:latin typeface="Arial" panose="020B0604020202020204" pitchFamily="34" charset="0"/>
                <a:ea typeface="ＭＳ Ｐゴシック" panose="020B0600070205080204" pitchFamily="34" charset="-128"/>
              </a:rPr>
              <a:t> for </a:t>
            </a:r>
            <a:r>
              <a:rPr lang="en-US" altLang="en-US" dirty="0" err="1">
                <a:latin typeface="Arial" panose="020B0604020202020204" pitchFamily="34" charset="0"/>
                <a:ea typeface="ＭＳ Ｐゴシック" panose="020B0600070205080204" pitchFamily="34" charset="-128"/>
              </a:rPr>
              <a:t>node_index</a:t>
            </a:r>
            <a:r>
              <a:rPr lang="en-US" altLang="en-US" dirty="0">
                <a:latin typeface="Arial" panose="020B0604020202020204" pitchFamily="34" charset="0"/>
                <a:ea typeface="ＭＳ Ｐゴシック" panose="020B0600070205080204" pitchFamily="34" charset="-128"/>
              </a:rPr>
              <a:t> = 10, highlights the most influential nodes and edges impacting the model's prediction for this specific node. It simplifies the larger graph, emphasizing only the critical relationships and features that contribute significantly to the prediction, with edge importance determined by calculated scores. In the context of predicting stimulant misuse, the subgraph reveals key factors such as social connections, demographic traits, or behavioral patterns that influence risk evaluation. This approach provides actionable insights by showcasing the model's decision-making process in an interpretable format, making it especially useful for personalized risk assessments and targeted interventions.</a:t>
            </a:r>
          </a:p>
          <a:p>
            <a:endParaRPr lang="en-US" altLang="en-US" dirty="0">
              <a:latin typeface="Arial" panose="020B0604020202020204" pitchFamily="34" charset="0"/>
              <a:ea typeface="ＭＳ Ｐゴシック" panose="020B0600070205080204" pitchFamily="34" charset="-128"/>
            </a:endParaRPr>
          </a:p>
          <a:p>
            <a:pPr>
              <a:buFont typeface="Arial" panose="020B0604020202020204" pitchFamily="34" charset="0"/>
              <a:buChar char="•"/>
            </a:pPr>
            <a:r>
              <a:rPr lang="en-US" b="1" dirty="0"/>
              <a:t>model=model</a:t>
            </a:r>
            <a:r>
              <a:rPr lang="en-US" dirty="0"/>
              <a:t>: Specifies the GNN model to explain.</a:t>
            </a:r>
          </a:p>
          <a:p>
            <a:pPr>
              <a:buFont typeface="Arial" panose="020B0604020202020204" pitchFamily="34" charset="0"/>
              <a:buChar char="•"/>
            </a:pPr>
            <a:r>
              <a:rPr lang="en-US" b="1" dirty="0"/>
              <a:t>algorithm=</a:t>
            </a:r>
            <a:r>
              <a:rPr lang="en-US" b="1" dirty="0" err="1"/>
              <a:t>GNNExplainer</a:t>
            </a:r>
            <a:r>
              <a:rPr lang="en-US" b="1" dirty="0"/>
              <a:t>(epochs=200)</a:t>
            </a:r>
            <a:r>
              <a:rPr lang="en-US" dirty="0"/>
              <a:t>: Uses </a:t>
            </a:r>
            <a:r>
              <a:rPr lang="en-US" dirty="0" err="1"/>
              <a:t>GNNExplainer</a:t>
            </a:r>
            <a:r>
              <a:rPr lang="en-US" dirty="0"/>
              <a:t> to train for 200 epochs to identify influential graph components.</a:t>
            </a:r>
          </a:p>
          <a:p>
            <a:pPr>
              <a:buFont typeface="Arial" panose="020B0604020202020204" pitchFamily="34" charset="0"/>
              <a:buChar char="•"/>
            </a:pPr>
            <a:r>
              <a:rPr lang="en-US" b="1" dirty="0" err="1"/>
              <a:t>explanation_type</a:t>
            </a:r>
            <a:r>
              <a:rPr lang="en-US" b="1" dirty="0"/>
              <a:t>='model'</a:t>
            </a:r>
            <a:r>
              <a:rPr lang="en-US" dirty="0"/>
              <a:t>: Explains the model's overall behavior.</a:t>
            </a:r>
          </a:p>
          <a:p>
            <a:pPr>
              <a:buFont typeface="Arial" panose="020B0604020202020204" pitchFamily="34" charset="0"/>
              <a:buChar char="•"/>
            </a:pPr>
            <a:r>
              <a:rPr lang="en-US" b="1" dirty="0" err="1"/>
              <a:t>node_mask_type</a:t>
            </a:r>
            <a:r>
              <a:rPr lang="en-US" b="1" dirty="0"/>
              <a:t>='attributes'</a:t>
            </a:r>
            <a:r>
              <a:rPr lang="en-US" dirty="0"/>
              <a:t>: Focuses on node attributes for explanations.</a:t>
            </a:r>
          </a:p>
          <a:p>
            <a:pPr>
              <a:buFont typeface="Arial" panose="020B0604020202020204" pitchFamily="34" charset="0"/>
              <a:buChar char="•"/>
            </a:pPr>
            <a:r>
              <a:rPr lang="en-US" b="1" dirty="0" err="1"/>
              <a:t>edge_mask_type</a:t>
            </a:r>
            <a:r>
              <a:rPr lang="en-US" b="1" dirty="0"/>
              <a:t>='object'</a:t>
            </a:r>
            <a:r>
              <a:rPr lang="en-US" dirty="0"/>
              <a:t>: Focuses on edges as objects of explanation.</a:t>
            </a:r>
          </a:p>
          <a:p>
            <a:pPr>
              <a:buFont typeface="Arial" panose="020B0604020202020204" pitchFamily="34" charset="0"/>
              <a:buChar char="•"/>
            </a:pPr>
            <a:r>
              <a:rPr lang="en-US" b="1" dirty="0" err="1"/>
              <a:t>model_config</a:t>
            </a:r>
            <a:r>
              <a:rPr lang="en-US" dirty="0"/>
              <a:t>: Specifies the task type</a:t>
            </a:r>
          </a:p>
          <a:p>
            <a:pPr>
              <a:buFont typeface="Arial" panose="020B0604020202020204" pitchFamily="34" charset="0"/>
              <a:buChar char="•"/>
            </a:pPr>
            <a:r>
              <a:rPr lang="en-US" dirty="0"/>
              <a:t>:</a:t>
            </a:r>
            <a:r>
              <a:rPr lang="en-US" b="1" dirty="0"/>
              <a:t>mode='</a:t>
            </a:r>
            <a:r>
              <a:rPr lang="en-US" b="1" dirty="0" err="1"/>
              <a:t>multiclass_classification</a:t>
            </a:r>
            <a:r>
              <a:rPr lang="en-US" b="1" dirty="0"/>
              <a:t>'</a:t>
            </a:r>
            <a:r>
              <a:rPr lang="en-US" dirty="0"/>
              <a:t>: Indicates a multi-class classification task.</a:t>
            </a:r>
          </a:p>
          <a:p>
            <a:pPr>
              <a:buFont typeface="Arial" panose="020B0604020202020204" pitchFamily="34" charset="0"/>
              <a:buChar char="•"/>
            </a:pPr>
            <a:r>
              <a:rPr lang="en-US" b="1" dirty="0" err="1"/>
              <a:t>task_level</a:t>
            </a:r>
            <a:r>
              <a:rPr lang="en-US" b="1" dirty="0"/>
              <a:t>='node'</a:t>
            </a:r>
            <a:r>
              <a:rPr lang="en-US" dirty="0"/>
              <a:t>: Explains predictions at the node level.</a:t>
            </a:r>
          </a:p>
          <a:p>
            <a:pPr>
              <a:buFont typeface="Arial" panose="020B0604020202020204" pitchFamily="34" charset="0"/>
              <a:buChar char="•"/>
            </a:pPr>
            <a:r>
              <a:rPr lang="en-US" b="1" dirty="0" err="1"/>
              <a:t>return_type</a:t>
            </a:r>
            <a:r>
              <a:rPr lang="en-US" b="1" dirty="0"/>
              <a:t>='</a:t>
            </a:r>
            <a:r>
              <a:rPr lang="en-US" b="1" dirty="0" err="1"/>
              <a:t>log_probs</a:t>
            </a:r>
            <a:r>
              <a:rPr lang="en-US" b="1" dirty="0"/>
              <a:t>'</a:t>
            </a:r>
            <a:r>
              <a:rPr lang="en-US" dirty="0"/>
              <a:t>: Indicates that the model outputs log probabilities.</a:t>
            </a:r>
          </a:p>
          <a:p>
            <a:endParaRPr lang="en-US" altLang="en-US" dirty="0">
              <a:latin typeface="Arial" panose="020B0604020202020204" pitchFamily="34" charset="0"/>
              <a:ea typeface="ＭＳ Ｐゴシック" panose="020B0600070205080204" pitchFamily="34" charset="-128"/>
            </a:endParaRPr>
          </a:p>
          <a:p>
            <a:r>
              <a:rPr lang="en-US" b="1" dirty="0" err="1"/>
              <a:t>node_index</a:t>
            </a:r>
            <a:r>
              <a:rPr lang="en-US" b="1" dirty="0"/>
              <a:t> = 10</a:t>
            </a:r>
            <a:endParaRPr lang="en-US" b="1" dirty="0">
              <a:latin typeface="Arial" panose="020B0604020202020204" pitchFamily="34" charset="0"/>
              <a:ea typeface="ＭＳ Ｐゴシック" panose="020B0600070205080204"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Specifies the index of the node whose prediction you want to explain.</a:t>
            </a:r>
          </a:p>
          <a:p>
            <a:endParaRPr lang="en-US" altLang="en-US" dirty="0">
              <a:latin typeface="Arial" panose="020B0604020202020204" pitchFamily="34" charset="0"/>
              <a:ea typeface="ＭＳ Ｐゴシック" panose="020B0600070205080204" pitchFamily="34" charset="-128"/>
            </a:endParaRPr>
          </a:p>
          <a:p>
            <a:r>
              <a:rPr lang="en-US" b="1" dirty="0"/>
              <a:t>x: </a:t>
            </a:r>
            <a:r>
              <a:rPr lang="en-US" dirty="0"/>
              <a:t>Node features.</a:t>
            </a:r>
          </a:p>
          <a:p>
            <a:r>
              <a:rPr lang="en-US" b="1" dirty="0" err="1"/>
              <a:t>edge_index</a:t>
            </a:r>
            <a:r>
              <a:rPr lang="en-US" b="1" dirty="0"/>
              <a:t>: </a:t>
            </a:r>
            <a:r>
              <a:rPr lang="en-US" dirty="0"/>
              <a:t>Graph connectivity.</a:t>
            </a:r>
          </a:p>
          <a:p>
            <a:r>
              <a:rPr lang="en-US" b="1" dirty="0" err="1"/>
              <a:t>edge_weight</a:t>
            </a:r>
            <a:r>
              <a:rPr lang="en-US" b="1" dirty="0"/>
              <a:t>: </a:t>
            </a:r>
            <a:r>
              <a:rPr lang="en-US" dirty="0"/>
              <a:t>Weights of the edges.</a:t>
            </a:r>
          </a:p>
          <a:p>
            <a:r>
              <a:rPr lang="en-US" b="1" dirty="0"/>
              <a:t>index=</a:t>
            </a:r>
            <a:r>
              <a:rPr lang="en-US" b="1" dirty="0" err="1"/>
              <a:t>node_index</a:t>
            </a:r>
            <a:r>
              <a:rPr lang="en-US" dirty="0"/>
              <a:t>: Specifies the node for which the explanation is generated.</a:t>
            </a:r>
          </a:p>
          <a:p>
            <a:endParaRPr lang="en-US" altLang="en-US" dirty="0">
              <a:latin typeface="Arial" panose="020B0604020202020204" pitchFamily="34" charset="0"/>
              <a:ea typeface="ＭＳ Ｐゴシック" panose="020B0600070205080204" pitchFamily="34" charset="-128"/>
            </a:endParaRPr>
          </a:p>
          <a:p>
            <a:r>
              <a:rPr lang="en-US" altLang="en-US" b="1" dirty="0" err="1">
                <a:latin typeface="Arial" panose="020B0604020202020204" pitchFamily="34" charset="0"/>
                <a:ea typeface="ＭＳ Ｐゴシック" panose="020B0600070205080204" pitchFamily="34" charset="-128"/>
              </a:rPr>
              <a:t>Top_k</a:t>
            </a:r>
            <a:r>
              <a:rPr lang="en-US" altLang="en-US" b="1" dirty="0">
                <a:latin typeface="Arial" panose="020B0604020202020204" pitchFamily="34" charset="0"/>
                <a:ea typeface="ＭＳ Ｐゴシック" panose="020B0600070205080204" pitchFamily="34" charset="-128"/>
              </a:rPr>
              <a:t>=20</a:t>
            </a:r>
          </a:p>
          <a:p>
            <a:r>
              <a:rPr lang="en-US" dirty="0"/>
              <a:t>Generates a plot of the </a:t>
            </a:r>
            <a:r>
              <a:rPr lang="en-US" b="1" dirty="0"/>
              <a:t>top 20 most important features</a:t>
            </a:r>
            <a:endParaRPr lang="en-US" altLang="en-US" b="0" dirty="0">
              <a:latin typeface="Arial" panose="020B0604020202020204" pitchFamily="34" charset="0"/>
              <a:ea typeface="ＭＳ Ｐゴシック" panose="020B0600070205080204" pitchFamily="34" charset="-128"/>
            </a:endParaRPr>
          </a:p>
          <a:p>
            <a:endParaRPr lang="en-US" altLang="en-US" dirty="0">
              <a:latin typeface="Arial" panose="020B0604020202020204" pitchFamily="34" charset="0"/>
              <a:ea typeface="ＭＳ Ｐゴシック" panose="020B0600070205080204" pitchFamily="34" charset="-128"/>
            </a:endParaRPr>
          </a:p>
        </p:txBody>
      </p:sp>
      <p:sp>
        <p:nvSpPr>
          <p:cNvPr id="66563" name="Slide Number Placeholder 3">
            <a:extLst>
              <a:ext uri="{FF2B5EF4-FFF2-40B4-BE49-F238E27FC236}">
                <a16:creationId xmlns:a16="http://schemas.microsoft.com/office/drawing/2014/main" id="{D656B91A-781D-E49E-3B91-C8F7690EAEC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09841FB8-C72F-3B43-B0B3-064B5E9FCCF4}" type="slidenum">
              <a:rPr lang="en-US" altLang="en-US" sz="1200" smtClean="0"/>
              <a:pPr/>
              <a:t>34</a:t>
            </a:fld>
            <a:endParaRPr lang="en-US" altLang="en-US" sz="1200"/>
          </a:p>
        </p:txBody>
      </p:sp>
    </p:spTree>
    <p:extLst>
      <p:ext uri="{BB962C8B-B14F-4D97-AF65-F5344CB8AC3E}">
        <p14:creationId xmlns:p14="http://schemas.microsoft.com/office/powerpoint/2010/main" val="25929347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378AD-E712-5710-C338-CDDC53495F0F}"/>
            </a:ext>
          </a:extLst>
        </p:cNvPr>
        <p:cNvGrpSpPr/>
        <p:nvPr/>
      </p:nvGrpSpPr>
      <p:grpSpPr>
        <a:xfrm>
          <a:off x="0" y="0"/>
          <a:ext cx="0" cy="0"/>
          <a:chOff x="0" y="0"/>
          <a:chExt cx="0" cy="0"/>
        </a:xfrm>
      </p:grpSpPr>
      <p:sp>
        <p:nvSpPr>
          <p:cNvPr id="62465" name="Slide Image Placeholder 1">
            <a:extLst>
              <a:ext uri="{FF2B5EF4-FFF2-40B4-BE49-F238E27FC236}">
                <a16:creationId xmlns:a16="http://schemas.microsoft.com/office/drawing/2014/main" id="{32F5F6DC-BD68-4EE1-A813-116C2325E100}"/>
              </a:ext>
            </a:extLst>
          </p:cNvPr>
          <p:cNvSpPr>
            <a:spLocks noGrp="1" noRot="1" noChangeAspect="1" noChangeArrowheads="1" noTextEdit="1"/>
          </p:cNvSpPr>
          <p:nvPr>
            <p:ph type="sldImg"/>
          </p:nvPr>
        </p:nvSpPr>
        <p:spPr>
          <a:ln/>
        </p:spPr>
      </p:sp>
      <p:sp>
        <p:nvSpPr>
          <p:cNvPr id="62466" name="Notes Placeholder 2">
            <a:extLst>
              <a:ext uri="{FF2B5EF4-FFF2-40B4-BE49-F238E27FC236}">
                <a16:creationId xmlns:a16="http://schemas.microsoft.com/office/drawing/2014/main" id="{603CC26E-DB4D-E870-C73F-F1A51BF614C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Arial" panose="020B0604020202020204" pitchFamily="34" charset="0"/>
              <a:buNone/>
            </a:pPr>
            <a:endParaRPr lang="en-US" b="0" i="0" dirty="0">
              <a:solidFill>
                <a:srgbClr val="1F1F1F"/>
              </a:solidFill>
              <a:effectLst/>
              <a:latin typeface="Courier New" panose="02070309020205020404" pitchFamily="49" charset="0"/>
            </a:endParaRPr>
          </a:p>
          <a:p>
            <a:pPr>
              <a:buFont typeface="Arial" panose="020B0604020202020204" pitchFamily="34" charset="0"/>
              <a:buChar char="•"/>
            </a:pPr>
            <a:r>
              <a:rPr lang="en-US" b="0" i="0" dirty="0">
                <a:solidFill>
                  <a:srgbClr val="1F1F1F"/>
                </a:solidFill>
                <a:effectLst/>
                <a:latin typeface="Courier New" panose="02070309020205020404" pitchFamily="49" charset="0"/>
              </a:rPr>
              <a:t>Train and test loss not following exact patterns </a:t>
            </a:r>
          </a:p>
          <a:p>
            <a:pPr lvl="1">
              <a:buFont typeface="Arial" panose="020B0604020202020204" pitchFamily="34" charset="0"/>
              <a:buChar char="•"/>
            </a:pPr>
            <a:r>
              <a:rPr lang="en-US" b="0" i="0" dirty="0">
                <a:solidFill>
                  <a:srgbClr val="1F1F1F"/>
                </a:solidFill>
                <a:effectLst/>
                <a:latin typeface="Courier New" panose="02070309020205020404" pitchFamily="49" charset="0"/>
              </a:rPr>
              <a:t>Add l2 regularization to penalize large weights</a:t>
            </a:r>
          </a:p>
          <a:p>
            <a:pPr lvl="1">
              <a:buFont typeface="Arial" panose="020B0604020202020204" pitchFamily="34" charset="0"/>
              <a:buChar char="•"/>
            </a:pPr>
            <a:r>
              <a:rPr lang="en-US" b="0" i="0" dirty="0">
                <a:solidFill>
                  <a:srgbClr val="1F1F1F"/>
                </a:solidFill>
                <a:effectLst/>
                <a:latin typeface="Courier New" panose="02070309020205020404" pitchFamily="49" charset="0"/>
              </a:rPr>
              <a:t>Increase dropout to reduce overfitting</a:t>
            </a:r>
          </a:p>
          <a:p>
            <a:pPr lvl="1">
              <a:buFont typeface="Arial" panose="020B0604020202020204" pitchFamily="34" charset="0"/>
              <a:buChar char="•"/>
            </a:pPr>
            <a:r>
              <a:rPr lang="en-US" b="0" i="0" dirty="0">
                <a:solidFill>
                  <a:srgbClr val="1F1F1F"/>
                </a:solidFill>
                <a:effectLst/>
                <a:latin typeface="Courier New" panose="02070309020205020404" pitchFamily="49" charset="0"/>
              </a:rPr>
              <a:t>Adjusting learning rate</a:t>
            </a:r>
          </a:p>
          <a:p>
            <a:pPr lvl="1">
              <a:buFont typeface="Arial" panose="020B0604020202020204" pitchFamily="34" charset="0"/>
              <a:buChar char="•"/>
            </a:pPr>
            <a:r>
              <a:rPr lang="en-US" b="0" i="0" dirty="0">
                <a:solidFill>
                  <a:srgbClr val="1F1F1F"/>
                </a:solidFill>
                <a:effectLst/>
                <a:latin typeface="Courier New" panose="02070309020205020404" pitchFamily="49" charset="0"/>
              </a:rPr>
              <a:t>Modify architecture to increase number of hidden layers</a:t>
            </a:r>
          </a:p>
          <a:p>
            <a:pPr>
              <a:buFont typeface="Arial" panose="020B0604020202020204" pitchFamily="34" charset="0"/>
              <a:buChar char="•"/>
            </a:pPr>
            <a:endParaRPr lang="en-US" dirty="0"/>
          </a:p>
          <a:p>
            <a:pPr>
              <a:buFont typeface="Arial" panose="020B0604020202020204" pitchFamily="34" charset="0"/>
              <a:buChar char="•"/>
            </a:pPr>
            <a:r>
              <a:rPr lang="en-US" dirty="0"/>
              <a:t>Why my train and test loss do not follow same pattern?</a:t>
            </a:r>
          </a:p>
          <a:p>
            <a:pPr>
              <a:buFont typeface="Arial" panose="020B0604020202020204" pitchFamily="34" charset="0"/>
              <a:buChar char="•"/>
            </a:pPr>
            <a:r>
              <a:rPr lang="en-US" b="1" dirty="0"/>
              <a:t>Imbalanced Data</a:t>
            </a:r>
            <a:r>
              <a:rPr lang="en-US" dirty="0"/>
              <a:t>: Unequal class distribution can skew the test performance. You can use SMOTE for oversampling or </a:t>
            </a:r>
            <a:r>
              <a:rPr lang="en-US" dirty="0" err="1"/>
              <a:t>undersampling</a:t>
            </a:r>
            <a:endParaRPr lang="en-US" dirty="0"/>
          </a:p>
          <a:p>
            <a:pPr>
              <a:buFont typeface="Arial" panose="020B0604020202020204" pitchFamily="34" charset="0"/>
              <a:buChar char="•"/>
            </a:pPr>
            <a:r>
              <a:rPr lang="en-US" b="1" dirty="0"/>
              <a:t>Learning Rate Issues</a:t>
            </a:r>
            <a:r>
              <a:rPr lang="en-US" dirty="0"/>
              <a:t>: An inappropriate learning rate may cause unstable updates, leading to diverging loss patterns.</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Tx/>
              <a:buChar char="•"/>
            </a:pPr>
            <a:endParaRPr lang="en-US" altLang="en-US" dirty="0">
              <a:latin typeface="Arial" panose="020B0604020202020204" pitchFamily="34" charset="0"/>
              <a:ea typeface="ＭＳ Ｐゴシック" panose="020B0600070205080204" pitchFamily="34" charset="-128"/>
            </a:endParaRPr>
          </a:p>
          <a:p>
            <a:endParaRPr lang="en-US" altLang="en-US" dirty="0">
              <a:latin typeface="Arial" panose="020B0604020202020204" pitchFamily="34" charset="0"/>
              <a:ea typeface="ＭＳ Ｐゴシック" panose="020B0600070205080204" pitchFamily="34" charset="-128"/>
            </a:endParaRPr>
          </a:p>
        </p:txBody>
      </p:sp>
      <p:sp>
        <p:nvSpPr>
          <p:cNvPr id="62467" name="Slide Number Placeholder 3">
            <a:extLst>
              <a:ext uri="{FF2B5EF4-FFF2-40B4-BE49-F238E27FC236}">
                <a16:creationId xmlns:a16="http://schemas.microsoft.com/office/drawing/2014/main" id="{1B4A99BB-4D28-7DCF-C38D-FBB9400762D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82E2850-F043-BB4A-BD4F-9FA3EB249467}" type="slidenum">
              <a:rPr lang="en-US" altLang="en-US" sz="1200" smtClean="0"/>
              <a:pPr/>
              <a:t>35</a:t>
            </a:fld>
            <a:endParaRPr lang="en-US" altLang="en-US" sz="1200"/>
          </a:p>
        </p:txBody>
      </p:sp>
    </p:spTree>
    <p:extLst>
      <p:ext uri="{BB962C8B-B14F-4D97-AF65-F5344CB8AC3E}">
        <p14:creationId xmlns:p14="http://schemas.microsoft.com/office/powerpoint/2010/main" val="1011828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a:extLst>
              <a:ext uri="{FF2B5EF4-FFF2-40B4-BE49-F238E27FC236}">
                <a16:creationId xmlns:a16="http://schemas.microsoft.com/office/drawing/2014/main" id="{2994324B-A323-B396-2E38-6DCE655BADC9}"/>
              </a:ext>
            </a:extLst>
          </p:cNvPr>
          <p:cNvSpPr>
            <a:spLocks noGrp="1" noRot="1" noChangeAspect="1" noChangeArrowheads="1" noTextEdit="1"/>
          </p:cNvSpPr>
          <p:nvPr>
            <p:ph type="sldImg"/>
          </p:nvPr>
        </p:nvSpPr>
        <p:spPr>
          <a:ln/>
        </p:spPr>
      </p:sp>
      <p:sp>
        <p:nvSpPr>
          <p:cNvPr id="22530" name="Notes Placeholder 2">
            <a:extLst>
              <a:ext uri="{FF2B5EF4-FFF2-40B4-BE49-F238E27FC236}">
                <a16:creationId xmlns:a16="http://schemas.microsoft.com/office/drawing/2014/main" id="{6318CBAC-71F4-24E6-229F-4FB7C53FFFA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buFontTx/>
              <a:buAutoNum type="arabicPeriod"/>
            </a:pPr>
            <a:r>
              <a:rPr lang="en-US" altLang="en-US">
                <a:latin typeface="Arial" panose="020B0604020202020204" pitchFamily="34" charset="0"/>
                <a:ea typeface="ＭＳ Ｐゴシック" panose="020B0600070205080204" pitchFamily="34" charset="-128"/>
              </a:rPr>
              <a:t>Compared the results of the graph based model GCN vs 6 other ML models</a:t>
            </a:r>
          </a:p>
          <a:p>
            <a:pPr marL="228600" indent="-228600">
              <a:buFontTx/>
              <a:buAutoNum type="arabicPeriod"/>
            </a:pPr>
            <a:r>
              <a:rPr lang="en-US" altLang="en-US">
                <a:latin typeface="Arial" panose="020B0604020202020204" pitchFamily="34" charset="0"/>
                <a:ea typeface="ＭＳ Ｐゴシック" panose="020B0600070205080204" pitchFamily="34" charset="-128"/>
              </a:rPr>
              <a:t>Use data from the National Survey on Drug Use and Health (NSDUH)</a:t>
            </a:r>
          </a:p>
          <a:p>
            <a:pPr marL="228600" indent="-228600">
              <a:buFontTx/>
              <a:buAutoNum type="arabicPeriod"/>
            </a:pPr>
            <a:r>
              <a:rPr lang="en-US" altLang="en-US" sz="1800">
                <a:latin typeface="Times New Roman" panose="02020603050405020304" pitchFamily="18" charset="0"/>
                <a:ea typeface="Calibri" panose="020F0502020204030204" pitchFamily="34" charset="0"/>
                <a:cs typeface="Arial" panose="020B0604020202020204" pitchFamily="34" charset="0"/>
              </a:rPr>
              <a:t>It is the primary source of statistics on the use of alcohol, tobacco, prescription psychotherapeutic medicines (such as sedatives, painkillers, tranquilizers, and stimulants), and other substances (such as cocaine and marijuana) by individuals in that population who are 12 years of age or older</a:t>
            </a:r>
            <a:endParaRPr lang="en-US" altLang="en-US" sz="1800">
              <a:latin typeface="Arial" panose="020B0604020202020204" pitchFamily="34" charset="0"/>
              <a:ea typeface="ＭＳ Ｐゴシック" panose="020B0600070205080204" pitchFamily="34" charset="-128"/>
              <a:cs typeface="Arial" panose="020B0604020202020204" pitchFamily="34" charset="0"/>
            </a:endParaRPr>
          </a:p>
          <a:p>
            <a:pPr marL="228600" indent="-228600">
              <a:buFontTx/>
              <a:buAutoNum type="arabicPeriod"/>
            </a:pPr>
            <a:r>
              <a:rPr lang="en-US" altLang="en-US" sz="1800">
                <a:latin typeface="Arial" panose="020B0604020202020204" pitchFamily="34" charset="0"/>
                <a:ea typeface="ＭＳ Ｐゴシック" panose="020B0600070205080204" pitchFamily="34" charset="-128"/>
                <a:cs typeface="Arial" panose="020B0604020202020204" pitchFamily="34" charset="0"/>
              </a:rPr>
              <a:t>GCN outperformed other models</a:t>
            </a:r>
            <a:endParaRPr lang="en-US" altLang="en-US">
              <a:latin typeface="Arial" panose="020B0604020202020204" pitchFamily="34" charset="0"/>
              <a:ea typeface="ＭＳ Ｐゴシック" panose="020B0600070205080204" pitchFamily="34" charset="-128"/>
            </a:endParaRPr>
          </a:p>
          <a:p>
            <a:pPr marL="228600" indent="-228600">
              <a:buFontTx/>
              <a:buAutoNum type="arabicPeriod"/>
            </a:pPr>
            <a:endParaRPr lang="en-US" altLang="en-US">
              <a:latin typeface="Arial" panose="020B0604020202020204" pitchFamily="34" charset="0"/>
              <a:ea typeface="ＭＳ Ｐゴシック" panose="020B0600070205080204" pitchFamily="34" charset="-128"/>
            </a:endParaRPr>
          </a:p>
        </p:txBody>
      </p:sp>
      <p:sp>
        <p:nvSpPr>
          <p:cNvPr id="22531" name="Slide Number Placeholder 3">
            <a:extLst>
              <a:ext uri="{FF2B5EF4-FFF2-40B4-BE49-F238E27FC236}">
                <a16:creationId xmlns:a16="http://schemas.microsoft.com/office/drawing/2014/main" id="{1FBD4BD1-385C-8AE2-B58D-CB87B1A98B3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016F58D-DD64-4C49-A12F-D0D9E20440AA}" type="slidenum">
              <a:rPr lang="en-US" altLang="en-US" sz="1200" smtClean="0"/>
              <a:pPr/>
              <a:t>4</a:t>
            </a:fld>
            <a:endParaRPr lang="en-US" alt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16511F33-2015-6249-FD7F-B3CD8CA0B9C8}"/>
              </a:ext>
            </a:extLst>
          </p:cNvPr>
          <p:cNvSpPr>
            <a:spLocks noGrp="1" noRot="1" noChangeAspect="1" noChangeArrowheads="1" noTextEdit="1"/>
          </p:cNvSpPr>
          <p:nvPr>
            <p:ph type="sldImg"/>
          </p:nvPr>
        </p:nvSpPr>
        <p:spPr>
          <a:ln/>
        </p:spPr>
      </p:sp>
      <p:sp>
        <p:nvSpPr>
          <p:cNvPr id="24578" name="Notes Placeholder 2">
            <a:extLst>
              <a:ext uri="{FF2B5EF4-FFF2-40B4-BE49-F238E27FC236}">
                <a16:creationId xmlns:a16="http://schemas.microsoft.com/office/drawing/2014/main" id="{49966BFD-4E36-F178-6EB4-1D9730F9B4D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The misuse of stimulant prescription medications, particularly among young adults, poses a significant public health concern. These medications, often used for conditions like ADHD, carry a high potential for abuse and dependency, as classified by the DEA as Schedule II substances. Misuse, defined as using the medication without a prescription or in ways not prescribed, can lead to severe health issues, such as cardiovascular events, addiction, and mental health problems. Additionally, misuse may contribute to the use of other illicit substances. Identifying patterns and factors associated with misuse is crucial for developing effective prevention strategies and reducing the associated health and social risks.</a:t>
            </a:r>
          </a:p>
        </p:txBody>
      </p:sp>
      <p:sp>
        <p:nvSpPr>
          <p:cNvPr id="24579" name="Slide Number Placeholder 3">
            <a:extLst>
              <a:ext uri="{FF2B5EF4-FFF2-40B4-BE49-F238E27FC236}">
                <a16:creationId xmlns:a16="http://schemas.microsoft.com/office/drawing/2014/main" id="{80AFD7AF-42B3-09D8-E56E-F1CD1784F1D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02DFB0E-499F-F643-B593-4199E49749D7}" type="slidenum">
              <a:rPr lang="en-US" altLang="en-US" sz="1200" smtClean="0"/>
              <a:pPr/>
              <a:t>5</a:t>
            </a:fld>
            <a:endParaRPr lang="en-US" alt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a:extLst>
              <a:ext uri="{FF2B5EF4-FFF2-40B4-BE49-F238E27FC236}">
                <a16:creationId xmlns:a16="http://schemas.microsoft.com/office/drawing/2014/main" id="{669F1F4A-E058-305F-7CE3-D0478AEB5A44}"/>
              </a:ext>
            </a:extLst>
          </p:cNvPr>
          <p:cNvSpPr>
            <a:spLocks noGrp="1" noRot="1" noChangeAspect="1" noChangeArrowheads="1" noTextEdit="1"/>
          </p:cNvSpPr>
          <p:nvPr>
            <p:ph type="sldImg"/>
          </p:nvPr>
        </p:nvSpPr>
        <p:spPr>
          <a:ln/>
        </p:spPr>
      </p:sp>
      <p:sp>
        <p:nvSpPr>
          <p:cNvPr id="27650" name="Notes Placeholder 2">
            <a:extLst>
              <a:ext uri="{FF2B5EF4-FFF2-40B4-BE49-F238E27FC236}">
                <a16:creationId xmlns:a16="http://schemas.microsoft.com/office/drawing/2014/main" id="{C5A5A7EA-D7A6-EEB3-50AB-BA899017EFD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27651" name="Slide Number Placeholder 3">
            <a:extLst>
              <a:ext uri="{FF2B5EF4-FFF2-40B4-BE49-F238E27FC236}">
                <a16:creationId xmlns:a16="http://schemas.microsoft.com/office/drawing/2014/main" id="{E43A300F-0081-4DB6-8163-776C6882350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BE9F836-75FC-314F-8029-D7A0A6444ACD}" type="slidenum">
              <a:rPr lang="en-US" altLang="en-US" sz="1200" smtClean="0"/>
              <a:pPr/>
              <a:t>7</a:t>
            </a:fld>
            <a:endParaRPr lang="en-US" alt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a:extLst>
              <a:ext uri="{FF2B5EF4-FFF2-40B4-BE49-F238E27FC236}">
                <a16:creationId xmlns:a16="http://schemas.microsoft.com/office/drawing/2014/main" id="{088929C0-925B-81FA-9F79-21D8A6FDD1A1}"/>
              </a:ext>
            </a:extLst>
          </p:cNvPr>
          <p:cNvSpPr>
            <a:spLocks noGrp="1" noRot="1" noChangeAspect="1" noChangeArrowheads="1" noTextEdit="1"/>
          </p:cNvSpPr>
          <p:nvPr>
            <p:ph type="sldImg"/>
          </p:nvPr>
        </p:nvSpPr>
        <p:spPr>
          <a:ln/>
        </p:spPr>
      </p:sp>
      <p:sp>
        <p:nvSpPr>
          <p:cNvPr id="29698" name="Notes Placeholder 2">
            <a:extLst>
              <a:ext uri="{FF2B5EF4-FFF2-40B4-BE49-F238E27FC236}">
                <a16:creationId xmlns:a16="http://schemas.microsoft.com/office/drawing/2014/main" id="{68341CE5-52F6-58CD-C405-6E899E169F3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ＭＳ Ｐゴシック" panose="020B0600070205080204" pitchFamily="34" charset="-128"/>
              </a:rPr>
              <a:t>Recently,</a:t>
            </a:r>
            <a:r>
              <a:rPr lang="zh-CN" altLang="en-US" dirty="0">
                <a:latin typeface="Arial" panose="020B0604020202020204" pitchFamily="34" charset="0"/>
                <a:ea typeface="ＭＳ Ｐゴシック" panose="020B0600070205080204" pitchFamily="34" charset="-128"/>
              </a:rPr>
              <a:t> </a:t>
            </a:r>
            <a:r>
              <a:rPr lang="en-US" altLang="zh-CN" dirty="0">
                <a:latin typeface="Arial" panose="020B0604020202020204" pitchFamily="34" charset="0"/>
                <a:ea typeface="ＭＳ Ｐゴシック" panose="020B0600070205080204" pitchFamily="34" charset="-128"/>
              </a:rPr>
              <a:t>graph</a:t>
            </a:r>
            <a:r>
              <a:rPr lang="zh-CN" altLang="en-US" dirty="0">
                <a:latin typeface="Arial" panose="020B0604020202020204" pitchFamily="34" charset="0"/>
                <a:ea typeface="ＭＳ Ｐゴシック" panose="020B0600070205080204" pitchFamily="34" charset="-128"/>
              </a:rPr>
              <a:t> </a:t>
            </a:r>
            <a:r>
              <a:rPr lang="en-US" altLang="zh-CN" dirty="0">
                <a:latin typeface="Arial" panose="020B0604020202020204" pitchFamily="34" charset="0"/>
                <a:ea typeface="ＭＳ Ｐゴシック" panose="020B0600070205080204" pitchFamily="34" charset="-128"/>
              </a:rPr>
              <a:t>representation</a:t>
            </a:r>
            <a:r>
              <a:rPr lang="zh-CN" altLang="en-US" dirty="0">
                <a:latin typeface="Arial" panose="020B0604020202020204" pitchFamily="34" charset="0"/>
                <a:ea typeface="ＭＳ Ｐゴシック" panose="020B0600070205080204" pitchFamily="34" charset="-128"/>
              </a:rPr>
              <a:t> </a:t>
            </a:r>
            <a:r>
              <a:rPr lang="en-US" altLang="zh-CN" dirty="0">
                <a:latin typeface="Arial" panose="020B0604020202020204" pitchFamily="34" charset="0"/>
                <a:ea typeface="ＭＳ Ｐゴシック" panose="020B0600070205080204" pitchFamily="34" charset="-128"/>
              </a:rPr>
              <a:t>learning</a:t>
            </a:r>
            <a:r>
              <a:rPr lang="zh-CN" altLang="en-US" dirty="0">
                <a:latin typeface="Arial" panose="020B0604020202020204" pitchFamily="34" charset="0"/>
                <a:ea typeface="ＭＳ Ｐゴシック" panose="020B0600070205080204" pitchFamily="34" charset="-128"/>
              </a:rPr>
              <a:t> </a:t>
            </a:r>
            <a:r>
              <a:rPr lang="en-US" altLang="zh-CN" dirty="0">
                <a:latin typeface="Arial" panose="020B0604020202020204" pitchFamily="34" charset="0"/>
                <a:ea typeface="ＭＳ Ｐゴシック" panose="020B0600070205080204" pitchFamily="34" charset="-128"/>
              </a:rPr>
              <a:t>techniques</a:t>
            </a:r>
            <a:r>
              <a:rPr lang="zh-CN" altLang="en-US" dirty="0">
                <a:latin typeface="Arial" panose="020B0604020202020204" pitchFamily="34" charset="0"/>
                <a:ea typeface="ＭＳ Ｐゴシック" panose="020B0600070205080204" pitchFamily="34" charset="-128"/>
              </a:rPr>
              <a:t> </a:t>
            </a:r>
            <a:r>
              <a:rPr lang="en-US" altLang="zh-CN" dirty="0">
                <a:latin typeface="Arial" panose="020B0604020202020204" pitchFamily="34" charset="0"/>
                <a:ea typeface="ＭＳ Ｐゴシック" panose="020B0600070205080204" pitchFamily="34" charset="-128"/>
              </a:rPr>
              <a:t>achieved</a:t>
            </a:r>
            <a:r>
              <a:rPr lang="zh-CN" altLang="en-US" dirty="0">
                <a:latin typeface="Arial" panose="020B0604020202020204" pitchFamily="34" charset="0"/>
                <a:ea typeface="ＭＳ Ｐゴシック" panose="020B0600070205080204" pitchFamily="34" charset="-128"/>
              </a:rPr>
              <a:t> </a:t>
            </a:r>
            <a:r>
              <a:rPr lang="en-US" altLang="zh-CN" dirty="0">
                <a:latin typeface="Arial" panose="020B0604020202020204" pitchFamily="34" charset="0"/>
                <a:ea typeface="ＭＳ Ｐゴシック" panose="020B0600070205080204" pitchFamily="34" charset="-128"/>
              </a:rPr>
              <a:t>great</a:t>
            </a:r>
            <a:r>
              <a:rPr lang="zh-CN" altLang="en-US" dirty="0">
                <a:latin typeface="Arial" panose="020B0604020202020204" pitchFamily="34" charset="0"/>
                <a:ea typeface="ＭＳ Ｐゴシック" panose="020B0600070205080204" pitchFamily="34" charset="-128"/>
              </a:rPr>
              <a:t> </a:t>
            </a:r>
            <a:r>
              <a:rPr lang="en-US" altLang="zh-CN" dirty="0">
                <a:latin typeface="Arial" panose="020B0604020202020204" pitchFamily="34" charset="0"/>
                <a:ea typeface="ＭＳ Ｐゴシック" panose="020B0600070205080204" pitchFamily="34" charset="-128"/>
              </a:rPr>
              <a:t>success</a:t>
            </a:r>
            <a:r>
              <a:rPr lang="zh-CN" altLang="en-US" dirty="0">
                <a:latin typeface="Arial" panose="020B0604020202020204" pitchFamily="34" charset="0"/>
                <a:ea typeface="ＭＳ Ｐゴシック" panose="020B0600070205080204" pitchFamily="34" charset="-128"/>
              </a:rPr>
              <a:t> </a:t>
            </a:r>
            <a:r>
              <a:rPr lang="en-US" altLang="zh-CN" dirty="0">
                <a:latin typeface="Arial" panose="020B0604020202020204" pitchFamily="34" charset="0"/>
                <a:ea typeface="ＭＳ Ｐゴシック" panose="020B0600070205080204" pitchFamily="34" charset="-128"/>
              </a:rPr>
              <a:t>across</a:t>
            </a:r>
            <a:r>
              <a:rPr lang="zh-CN" altLang="en-US" dirty="0">
                <a:latin typeface="Arial" panose="020B0604020202020204" pitchFamily="34" charset="0"/>
                <a:ea typeface="ＭＳ Ｐゴシック" panose="020B0600070205080204" pitchFamily="34" charset="-128"/>
              </a:rPr>
              <a:t> </a:t>
            </a:r>
            <a:r>
              <a:rPr lang="en-US" altLang="zh-CN" dirty="0">
                <a:latin typeface="Arial" panose="020B0604020202020204" pitchFamily="34" charset="0"/>
                <a:ea typeface="ＭＳ Ｐゴシック" panose="020B0600070205080204" pitchFamily="34" charset="-128"/>
              </a:rPr>
              <a:t>different</a:t>
            </a:r>
            <a:r>
              <a:rPr lang="zh-CN" altLang="en-US" dirty="0">
                <a:latin typeface="Arial" panose="020B0604020202020204" pitchFamily="34" charset="0"/>
                <a:ea typeface="ＭＳ Ｐゴシック" panose="020B0600070205080204" pitchFamily="34" charset="-128"/>
              </a:rPr>
              <a:t> </a:t>
            </a:r>
            <a:r>
              <a:rPr lang="en-US" altLang="zh-CN" dirty="0">
                <a:latin typeface="Arial" panose="020B0604020202020204" pitchFamily="34" charset="0"/>
                <a:ea typeface="ＭＳ Ｐゴシック" panose="020B0600070205080204" pitchFamily="34" charset="-128"/>
              </a:rPr>
              <a:t>domains,</a:t>
            </a:r>
            <a:r>
              <a:rPr lang="zh-CN" altLang="en-US" dirty="0">
                <a:latin typeface="Arial" panose="020B0604020202020204" pitchFamily="34" charset="0"/>
                <a:ea typeface="ＭＳ Ｐゴシック" panose="020B0600070205080204" pitchFamily="34" charset="-128"/>
              </a:rPr>
              <a:t> </a:t>
            </a:r>
            <a:r>
              <a:rPr lang="en-US" altLang="zh-CN" dirty="0">
                <a:latin typeface="Arial" panose="020B0604020202020204" pitchFamily="34" charset="0"/>
                <a:ea typeface="ＭＳ Ｐゴシック" panose="020B0600070205080204" pitchFamily="34" charset="-128"/>
              </a:rPr>
              <a:t>for</a:t>
            </a:r>
            <a:r>
              <a:rPr lang="zh-CN" altLang="en-US" dirty="0">
                <a:latin typeface="Arial" panose="020B0604020202020204" pitchFamily="34" charset="0"/>
                <a:ea typeface="ＭＳ Ｐゴシック" panose="020B0600070205080204" pitchFamily="34" charset="-128"/>
              </a:rPr>
              <a:t> </a:t>
            </a:r>
            <a:r>
              <a:rPr lang="en-US" altLang="zh-CN" dirty="0">
                <a:latin typeface="Arial" panose="020B0604020202020204" pitchFamily="34" charset="0"/>
                <a:ea typeface="ＭＳ Ｐゴシック" panose="020B0600070205080204" pitchFamily="34" charset="-128"/>
              </a:rPr>
              <a:t>example……</a:t>
            </a:r>
          </a:p>
          <a:p>
            <a:endParaRPr lang="en-US" altLang="en-US" dirty="0">
              <a:latin typeface="Arial" panose="020B0604020202020204" pitchFamily="34" charset="0"/>
              <a:ea typeface="ＭＳ Ｐゴシック" panose="020B0600070205080204" pitchFamily="34" charset="-128"/>
            </a:endParaRPr>
          </a:p>
          <a:p>
            <a:r>
              <a:rPr lang="en-US" altLang="zh-CN" dirty="0" err="1">
                <a:latin typeface="Arial" panose="020B0604020202020204" pitchFamily="34" charset="0"/>
                <a:ea typeface="ＭＳ Ｐゴシック" panose="020B0600070205080204" pitchFamily="34" charset="-128"/>
              </a:rPr>
              <a:t>Deepmind</a:t>
            </a:r>
            <a:r>
              <a:rPr lang="zh-CN" altLang="en-US" dirty="0">
                <a:latin typeface="Arial" panose="020B0604020202020204" pitchFamily="34" charset="0"/>
                <a:ea typeface="ＭＳ Ｐゴシック" panose="020B0600070205080204" pitchFamily="34" charset="-128"/>
              </a:rPr>
              <a:t> </a:t>
            </a:r>
            <a:r>
              <a:rPr lang="en-US" altLang="zh-CN" dirty="0">
                <a:latin typeface="Arial" panose="020B0604020202020204" pitchFamily="34" charset="0"/>
                <a:ea typeface="ＭＳ Ｐゴシック" panose="020B0600070205080204" pitchFamily="34" charset="-128"/>
              </a:rPr>
              <a:t>company</a:t>
            </a:r>
            <a:r>
              <a:rPr lang="zh-CN" altLang="en-US" dirty="0">
                <a:latin typeface="Arial" panose="020B0604020202020204" pitchFamily="34" charset="0"/>
                <a:ea typeface="ＭＳ Ｐゴシック" panose="020B0600070205080204" pitchFamily="34" charset="-128"/>
              </a:rPr>
              <a:t> </a:t>
            </a:r>
            <a:r>
              <a:rPr lang="en-US" altLang="zh-CN" dirty="0">
                <a:latin typeface="Arial" panose="020B0604020202020204" pitchFamily="34" charset="0"/>
                <a:ea typeface="ＭＳ Ｐゴシック" panose="020B0600070205080204" pitchFamily="34" charset="-128"/>
              </a:rPr>
              <a:t>has</a:t>
            </a:r>
            <a:r>
              <a:rPr lang="zh-CN" altLang="en-US" dirty="0">
                <a:latin typeface="Arial" panose="020B0604020202020204" pitchFamily="34" charset="0"/>
                <a:ea typeface="ＭＳ Ｐゴシック" panose="020B0600070205080204" pitchFamily="34" charset="-128"/>
              </a:rPr>
              <a:t> </a:t>
            </a:r>
            <a:r>
              <a:rPr lang="en-US" altLang="zh-CN" dirty="0">
                <a:latin typeface="Arial" panose="020B0604020202020204" pitchFamily="34" charset="0"/>
                <a:ea typeface="ＭＳ Ｐゴシック" panose="020B0600070205080204" pitchFamily="34" charset="-128"/>
              </a:rPr>
              <a:t>made</a:t>
            </a:r>
            <a:r>
              <a:rPr lang="zh-CN" altLang="en-US" dirty="0">
                <a:latin typeface="Arial" panose="020B0604020202020204" pitchFamily="34" charset="0"/>
                <a:ea typeface="ＭＳ Ｐゴシック" panose="020B0600070205080204" pitchFamily="34" charset="-128"/>
              </a:rPr>
              <a:t> </a:t>
            </a:r>
            <a:r>
              <a:rPr lang="en-US" altLang="zh-CN" dirty="0">
                <a:latin typeface="Arial" panose="020B0604020202020204" pitchFamily="34" charset="0"/>
                <a:ea typeface="ＭＳ Ｐゴシック" panose="020B0600070205080204" pitchFamily="34" charset="-128"/>
              </a:rPr>
              <a:t>several</a:t>
            </a:r>
            <a:r>
              <a:rPr lang="zh-CN" altLang="en-US" dirty="0">
                <a:latin typeface="Arial" panose="020B0604020202020204" pitchFamily="34" charset="0"/>
                <a:ea typeface="ＭＳ Ｐゴシック" panose="020B0600070205080204" pitchFamily="34" charset="-128"/>
              </a:rPr>
              <a:t> </a:t>
            </a:r>
            <a:r>
              <a:rPr lang="en-US" altLang="zh-CN" dirty="0">
                <a:latin typeface="Arial" panose="020B0604020202020204" pitchFamily="34" charset="0"/>
                <a:ea typeface="ＭＳ Ｐゴシック" panose="020B0600070205080204" pitchFamily="34" charset="-128"/>
              </a:rPr>
              <a:t>breakthroughs</a:t>
            </a:r>
            <a:r>
              <a:rPr lang="zh-CN" altLang="en-US" dirty="0">
                <a:latin typeface="Arial" panose="020B0604020202020204" pitchFamily="34" charset="0"/>
                <a:ea typeface="ＭＳ Ｐゴシック" panose="020B0600070205080204" pitchFamily="34" charset="-128"/>
              </a:rPr>
              <a:t> </a:t>
            </a:r>
            <a:r>
              <a:rPr lang="en-US" altLang="zh-CN" dirty="0">
                <a:latin typeface="Arial" panose="020B0604020202020204" pitchFamily="34" charset="0"/>
                <a:ea typeface="ＭＳ Ｐゴシック" panose="020B0600070205080204" pitchFamily="34" charset="-128"/>
              </a:rPr>
              <a:t>using</a:t>
            </a:r>
            <a:r>
              <a:rPr lang="zh-CN" altLang="en-US" dirty="0">
                <a:latin typeface="Arial" panose="020B0604020202020204" pitchFamily="34" charset="0"/>
                <a:ea typeface="ＭＳ Ｐゴシック" panose="020B0600070205080204" pitchFamily="34" charset="-128"/>
              </a:rPr>
              <a:t> </a:t>
            </a:r>
            <a:r>
              <a:rPr lang="en-US" altLang="zh-CN" dirty="0">
                <a:latin typeface="Arial" panose="020B0604020202020204" pitchFamily="34" charset="0"/>
                <a:ea typeface="ＭＳ Ｐゴシック" panose="020B0600070205080204" pitchFamily="34" charset="-128"/>
              </a:rPr>
              <a:t>graph</a:t>
            </a:r>
            <a:r>
              <a:rPr lang="zh-CN" altLang="en-US" dirty="0">
                <a:latin typeface="Arial" panose="020B0604020202020204" pitchFamily="34" charset="0"/>
                <a:ea typeface="ＭＳ Ｐゴシック" panose="020B0600070205080204" pitchFamily="34" charset="-128"/>
              </a:rPr>
              <a:t> </a:t>
            </a:r>
            <a:r>
              <a:rPr lang="en-US" altLang="zh-CN" dirty="0">
                <a:latin typeface="Arial" panose="020B0604020202020204" pitchFamily="34" charset="0"/>
                <a:ea typeface="ＭＳ Ｐゴシック" panose="020B0600070205080204" pitchFamily="34" charset="-128"/>
              </a:rPr>
              <a:t>modeling</a:t>
            </a:r>
            <a:r>
              <a:rPr lang="zh-CN" altLang="en-US" dirty="0">
                <a:latin typeface="Arial" panose="020B0604020202020204" pitchFamily="34" charset="0"/>
                <a:ea typeface="ＭＳ Ｐゴシック" panose="020B0600070205080204" pitchFamily="34" charset="-128"/>
              </a:rPr>
              <a:t> </a:t>
            </a:r>
            <a:r>
              <a:rPr lang="en-US" altLang="zh-CN" dirty="0">
                <a:latin typeface="Arial" panose="020B0604020202020204" pitchFamily="34" charset="0"/>
                <a:ea typeface="ＭＳ Ｐゴシック" panose="020B0600070205080204" pitchFamily="34" charset="-128"/>
              </a:rPr>
              <a:t>methods,</a:t>
            </a:r>
            <a:r>
              <a:rPr lang="zh-CN" altLang="en-US" dirty="0">
                <a:latin typeface="Arial" panose="020B0604020202020204" pitchFamily="34" charset="0"/>
                <a:ea typeface="ＭＳ Ｐゴシック" panose="020B0600070205080204" pitchFamily="34" charset="-128"/>
              </a:rPr>
              <a:t> </a:t>
            </a:r>
            <a:r>
              <a:rPr lang="en-US" altLang="zh-CN" dirty="0">
                <a:latin typeface="Arial" panose="020B0604020202020204" pitchFamily="34" charset="0"/>
                <a:ea typeface="ＭＳ Ｐゴシック" panose="020B0600070205080204" pitchFamily="34" charset="-128"/>
              </a:rPr>
              <a:t>for</a:t>
            </a:r>
            <a:r>
              <a:rPr lang="zh-CN" altLang="en-US" dirty="0">
                <a:latin typeface="Arial" panose="020B0604020202020204" pitchFamily="34" charset="0"/>
                <a:ea typeface="ＭＳ Ｐゴシック" panose="020B0600070205080204" pitchFamily="34" charset="-128"/>
              </a:rPr>
              <a:t> </a:t>
            </a:r>
            <a:r>
              <a:rPr lang="en-US" altLang="zh-CN" dirty="0">
                <a:latin typeface="Arial" panose="020B0604020202020204" pitchFamily="34" charset="0"/>
                <a:ea typeface="ＭＳ Ｐゴシック" panose="020B0600070205080204" pitchFamily="34" charset="-128"/>
              </a:rPr>
              <a:t>protein</a:t>
            </a:r>
            <a:r>
              <a:rPr lang="zh-CN" altLang="en-US" dirty="0">
                <a:latin typeface="Arial" panose="020B0604020202020204" pitchFamily="34" charset="0"/>
                <a:ea typeface="ＭＳ Ｐゴシック" panose="020B0600070205080204" pitchFamily="34" charset="-128"/>
              </a:rPr>
              <a:t> </a:t>
            </a:r>
            <a:r>
              <a:rPr lang="en-US" altLang="zh-CN" dirty="0">
                <a:latin typeface="Arial" panose="020B0604020202020204" pitchFamily="34" charset="0"/>
                <a:ea typeface="ＭＳ Ｐゴシック" panose="020B0600070205080204" pitchFamily="34" charset="-128"/>
              </a:rPr>
              <a:t>structure</a:t>
            </a:r>
            <a:r>
              <a:rPr lang="zh-CN" altLang="en-US" dirty="0">
                <a:latin typeface="Arial" panose="020B0604020202020204" pitchFamily="34" charset="0"/>
                <a:ea typeface="ＭＳ Ｐゴシック" panose="020B0600070205080204" pitchFamily="34" charset="-128"/>
              </a:rPr>
              <a:t> </a:t>
            </a:r>
            <a:r>
              <a:rPr lang="en-US" altLang="zh-CN" dirty="0">
                <a:latin typeface="Arial" panose="020B0604020202020204" pitchFamily="34" charset="0"/>
                <a:ea typeface="ＭＳ Ｐゴシック" panose="020B0600070205080204" pitchFamily="34" charset="-128"/>
              </a:rPr>
              <a:t>prediction,</a:t>
            </a:r>
            <a:r>
              <a:rPr lang="zh-CN" altLang="en-US" dirty="0">
                <a:latin typeface="Arial" panose="020B0604020202020204" pitchFamily="34" charset="0"/>
                <a:ea typeface="ＭＳ Ｐゴシック" panose="020B0600070205080204" pitchFamily="34" charset="-128"/>
              </a:rPr>
              <a:t> </a:t>
            </a:r>
            <a:r>
              <a:rPr lang="en-US" altLang="zh-CN" dirty="0">
                <a:latin typeface="Arial" panose="020B0604020202020204" pitchFamily="34" charset="0"/>
                <a:ea typeface="ＭＳ Ｐゴシック" panose="020B0600070205080204" pitchFamily="34" charset="-128"/>
              </a:rPr>
              <a:t>weather</a:t>
            </a:r>
            <a:r>
              <a:rPr lang="zh-CN" altLang="en-US" dirty="0">
                <a:latin typeface="Arial" panose="020B0604020202020204" pitchFamily="34" charset="0"/>
                <a:ea typeface="ＭＳ Ｐゴシック" panose="020B0600070205080204" pitchFamily="34" charset="-128"/>
              </a:rPr>
              <a:t> </a:t>
            </a:r>
            <a:r>
              <a:rPr lang="en-US" altLang="zh-CN" dirty="0">
                <a:latin typeface="Arial" panose="020B0604020202020204" pitchFamily="34" charset="0"/>
                <a:ea typeface="ＭＳ Ｐゴシック" panose="020B0600070205080204" pitchFamily="34" charset="-128"/>
              </a:rPr>
              <a:t>forecasting,</a:t>
            </a:r>
            <a:r>
              <a:rPr lang="zh-CN" altLang="en-US" dirty="0">
                <a:latin typeface="Arial" panose="020B0604020202020204" pitchFamily="34" charset="0"/>
                <a:ea typeface="ＭＳ Ｐゴシック" panose="020B0600070205080204" pitchFamily="34" charset="-128"/>
              </a:rPr>
              <a:t> </a:t>
            </a:r>
            <a:r>
              <a:rPr lang="en-US" altLang="zh-CN" dirty="0">
                <a:latin typeface="Arial" panose="020B0604020202020204" pitchFamily="34" charset="0"/>
                <a:ea typeface="ＭＳ Ｐゴシック" panose="020B0600070205080204" pitchFamily="34" charset="-128"/>
              </a:rPr>
              <a:t>traffic</a:t>
            </a:r>
            <a:r>
              <a:rPr lang="zh-CN" altLang="en-US" dirty="0">
                <a:latin typeface="Arial" panose="020B0604020202020204" pitchFamily="34" charset="0"/>
                <a:ea typeface="ＭＳ Ｐゴシック" panose="020B0600070205080204" pitchFamily="34" charset="-128"/>
              </a:rPr>
              <a:t> </a:t>
            </a:r>
            <a:r>
              <a:rPr lang="en-US" altLang="zh-CN" dirty="0">
                <a:latin typeface="Arial" panose="020B0604020202020204" pitchFamily="34" charset="0"/>
                <a:ea typeface="ＭＳ Ｐゴシック" panose="020B0600070205080204" pitchFamily="34" charset="-128"/>
              </a:rPr>
              <a:t>flow</a:t>
            </a:r>
            <a:r>
              <a:rPr lang="zh-CN" altLang="en-US" dirty="0">
                <a:latin typeface="Arial" panose="020B0604020202020204" pitchFamily="34" charset="0"/>
                <a:ea typeface="ＭＳ Ｐゴシック" panose="020B0600070205080204" pitchFamily="34" charset="-128"/>
              </a:rPr>
              <a:t> </a:t>
            </a:r>
            <a:r>
              <a:rPr lang="en-US" altLang="zh-CN" dirty="0">
                <a:latin typeface="Arial" panose="020B0604020202020204" pitchFamily="34" charset="0"/>
                <a:ea typeface="ＭＳ Ｐゴシック" panose="020B0600070205080204" pitchFamily="34" charset="-128"/>
              </a:rPr>
              <a:t>prediction,</a:t>
            </a:r>
            <a:r>
              <a:rPr lang="zh-CN" altLang="en-US" dirty="0">
                <a:latin typeface="Arial" panose="020B0604020202020204" pitchFamily="34" charset="0"/>
                <a:ea typeface="ＭＳ Ｐゴシック" panose="020B0600070205080204" pitchFamily="34" charset="-128"/>
              </a:rPr>
              <a:t> </a:t>
            </a:r>
            <a:r>
              <a:rPr lang="en-US" altLang="zh-CN" dirty="0">
                <a:latin typeface="Arial" panose="020B0604020202020204" pitchFamily="34" charset="0"/>
                <a:ea typeface="ＭＳ Ｐゴシック" panose="020B0600070205080204" pitchFamily="34" charset="-128"/>
              </a:rPr>
              <a:t>and</a:t>
            </a:r>
            <a:r>
              <a:rPr lang="zh-CN" altLang="en-US" dirty="0">
                <a:latin typeface="Arial" panose="020B0604020202020204" pitchFamily="34" charset="0"/>
                <a:ea typeface="ＭＳ Ｐゴシック" panose="020B0600070205080204" pitchFamily="34" charset="-128"/>
              </a:rPr>
              <a:t> </a:t>
            </a:r>
            <a:r>
              <a:rPr lang="en-US" altLang="zh-CN" dirty="0">
                <a:latin typeface="Arial" panose="020B0604020202020204" pitchFamily="34" charset="0"/>
                <a:ea typeface="ＭＳ Ｐゴシック" panose="020B0600070205080204" pitchFamily="34" charset="-128"/>
              </a:rPr>
              <a:t>mathematical</a:t>
            </a:r>
            <a:r>
              <a:rPr lang="zh-CN" altLang="en-US" dirty="0">
                <a:latin typeface="Arial" panose="020B0604020202020204" pitchFamily="34" charset="0"/>
                <a:ea typeface="ＭＳ Ｐゴシック" panose="020B0600070205080204" pitchFamily="34" charset="-128"/>
              </a:rPr>
              <a:t> </a:t>
            </a:r>
            <a:r>
              <a:rPr lang="en-US" altLang="zh-CN" dirty="0">
                <a:latin typeface="Arial" panose="020B0604020202020204" pitchFamily="34" charset="0"/>
                <a:ea typeface="ＭＳ Ｐゴシック" panose="020B0600070205080204" pitchFamily="34" charset="-128"/>
              </a:rPr>
              <a:t>theory</a:t>
            </a:r>
            <a:r>
              <a:rPr lang="zh-CN" altLang="en-US" dirty="0">
                <a:latin typeface="Arial" panose="020B0604020202020204" pitchFamily="34" charset="0"/>
                <a:ea typeface="ＭＳ Ｐゴシック" panose="020B0600070205080204" pitchFamily="34" charset="-128"/>
              </a:rPr>
              <a:t> </a:t>
            </a:r>
            <a:r>
              <a:rPr lang="en-US" altLang="zh-CN" dirty="0">
                <a:latin typeface="Arial" panose="020B0604020202020204" pitchFamily="34" charset="0"/>
                <a:ea typeface="ＭＳ Ｐゴシック" panose="020B0600070205080204" pitchFamily="34" charset="-128"/>
              </a:rPr>
              <a:t>proof.</a:t>
            </a:r>
          </a:p>
          <a:p>
            <a:endParaRPr lang="en-US" altLang="zh-CN" dirty="0">
              <a:latin typeface="Arial" panose="020B0604020202020204" pitchFamily="34" charset="0"/>
              <a:ea typeface="ＭＳ Ｐゴシック" panose="020B0600070205080204" pitchFamily="34" charset="-128"/>
            </a:endParaRPr>
          </a:p>
          <a:p>
            <a:endParaRPr lang="en-US" altLang="zh-CN" dirty="0">
              <a:latin typeface="Arial" panose="020B0604020202020204" pitchFamily="34" charset="0"/>
              <a:ea typeface="ＭＳ Ｐゴシック" panose="020B0600070205080204" pitchFamily="34" charset="-128"/>
            </a:endParaRPr>
          </a:p>
          <a:p>
            <a:endParaRPr lang="en-US" altLang="en-US" dirty="0">
              <a:latin typeface="Arial" panose="020B0604020202020204" pitchFamily="34" charset="0"/>
              <a:ea typeface="ＭＳ Ｐゴシック" panose="020B0600070205080204" pitchFamily="34" charset="-128"/>
            </a:endParaRPr>
          </a:p>
          <a:p>
            <a:endParaRPr lang="en-US" altLang="en-US" dirty="0">
              <a:latin typeface="Arial" panose="020B0604020202020204" pitchFamily="34" charset="0"/>
              <a:ea typeface="ＭＳ Ｐゴシック" panose="020B0600070205080204" pitchFamily="34" charset="-128"/>
            </a:endParaRPr>
          </a:p>
        </p:txBody>
      </p:sp>
      <p:sp>
        <p:nvSpPr>
          <p:cNvPr id="29699" name="Slide Number Placeholder 3">
            <a:extLst>
              <a:ext uri="{FF2B5EF4-FFF2-40B4-BE49-F238E27FC236}">
                <a16:creationId xmlns:a16="http://schemas.microsoft.com/office/drawing/2014/main" id="{7FBC529E-EF74-1F8A-74C0-6B98F88DAB8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D5C2136-0F5F-2F4C-A782-4C456CBD76CF}" type="slidenum">
              <a:rPr lang="en-US" altLang="en-US" sz="1200" smtClean="0"/>
              <a:pPr/>
              <a:t>8</a:t>
            </a:fld>
            <a:endParaRPr lang="en-US"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a:t>
            </a:r>
            <a:r>
              <a:rPr lang="zh-CN" altLang="en-US" dirty="0"/>
              <a:t> </a:t>
            </a:r>
            <a:r>
              <a:rPr lang="en-US" altLang="zh-CN" dirty="0"/>
              <a:t>main</a:t>
            </a:r>
            <a:r>
              <a:rPr lang="zh-CN" altLang="en-US" dirty="0"/>
              <a:t> </a:t>
            </a:r>
            <a:r>
              <a:rPr lang="en-US" altLang="zh-CN" dirty="0"/>
              <a:t>goal</a:t>
            </a:r>
            <a:r>
              <a:rPr lang="zh-CN" altLang="en-US" dirty="0"/>
              <a:t> </a:t>
            </a:r>
            <a:r>
              <a:rPr lang="en-US" altLang="zh-CN" dirty="0"/>
              <a:t>of</a:t>
            </a:r>
            <a:r>
              <a:rPr lang="zh-CN" altLang="en-US" dirty="0"/>
              <a:t> </a:t>
            </a:r>
            <a:r>
              <a:rPr lang="en-US" altLang="zh-CN" dirty="0"/>
              <a:t>GNNs</a:t>
            </a:r>
            <a:r>
              <a:rPr lang="zh-CN" altLang="en-US" dirty="0"/>
              <a:t> </a:t>
            </a:r>
            <a:r>
              <a:rPr lang="en-US" altLang="zh-CN" dirty="0"/>
              <a:t>is</a:t>
            </a:r>
            <a:r>
              <a:rPr lang="zh-CN" altLang="en-US" dirty="0"/>
              <a:t> </a:t>
            </a:r>
            <a:r>
              <a:rPr lang="en-US" altLang="zh-CN" dirty="0"/>
              <a:t>to</a:t>
            </a:r>
            <a:r>
              <a:rPr lang="zh-CN" altLang="en-US" dirty="0"/>
              <a:t> </a:t>
            </a:r>
            <a:r>
              <a:rPr lang="en-US" altLang="zh-CN" dirty="0"/>
              <a:t>encode</a:t>
            </a:r>
            <a:r>
              <a:rPr lang="zh-CN" altLang="en-US" dirty="0"/>
              <a:t> </a:t>
            </a:r>
            <a:r>
              <a:rPr lang="en-US" altLang="zh-CN" dirty="0"/>
              <a:t>….</a:t>
            </a:r>
          </a:p>
          <a:p>
            <a:r>
              <a:rPr lang="en-US" altLang="zh-CN" dirty="0"/>
              <a:t>Prevalent</a:t>
            </a:r>
            <a:r>
              <a:rPr lang="zh-CN" altLang="en-US" dirty="0"/>
              <a:t> </a:t>
            </a:r>
            <a:r>
              <a:rPr lang="en-US" altLang="zh-CN" dirty="0"/>
              <a:t>main</a:t>
            </a:r>
            <a:r>
              <a:rPr lang="zh-CN" altLang="en-US" dirty="0"/>
              <a:t> </a:t>
            </a:r>
            <a:r>
              <a:rPr lang="en-US" altLang="zh-CN" dirty="0"/>
              <a:t>types</a:t>
            </a:r>
            <a:r>
              <a:rPr lang="zh-CN" altLang="en-US" dirty="0"/>
              <a:t> </a:t>
            </a:r>
            <a:r>
              <a:rPr lang="en-US" altLang="zh-CN" dirty="0"/>
              <a:t>of</a:t>
            </a:r>
            <a:r>
              <a:rPr lang="zh-CN" altLang="en-US" dirty="0"/>
              <a:t> </a:t>
            </a:r>
            <a:r>
              <a:rPr lang="en-US" altLang="zh-CN" dirty="0"/>
              <a:t>GNNs</a:t>
            </a:r>
            <a:r>
              <a:rPr lang="zh-CN" altLang="en-US" dirty="0"/>
              <a:t> </a:t>
            </a:r>
            <a:r>
              <a:rPr lang="en-US" altLang="zh-CN" dirty="0"/>
              <a:t>include</a:t>
            </a:r>
            <a:r>
              <a:rPr lang="zh-CN" altLang="en-US" dirty="0"/>
              <a:t> </a:t>
            </a:r>
            <a:r>
              <a:rPr lang="en-US" altLang="zh-CN" dirty="0"/>
              <a:t>message</a:t>
            </a:r>
            <a:r>
              <a:rPr lang="zh-CN" altLang="en-US" dirty="0"/>
              <a:t> </a:t>
            </a:r>
            <a:r>
              <a:rPr lang="en-US" altLang="zh-CN" dirty="0"/>
              <a:t>passing</a:t>
            </a:r>
            <a:r>
              <a:rPr lang="zh-CN" altLang="en-US" dirty="0"/>
              <a:t> </a:t>
            </a:r>
            <a:r>
              <a:rPr lang="en-US" altLang="zh-CN" dirty="0"/>
              <a:t>neural</a:t>
            </a:r>
            <a:r>
              <a:rPr lang="zh-CN" altLang="en-US" dirty="0"/>
              <a:t> </a:t>
            </a:r>
            <a:r>
              <a:rPr lang="en-US" altLang="zh-CN" dirty="0"/>
              <a:t>networks</a:t>
            </a:r>
            <a:r>
              <a:rPr lang="zh-CN" altLang="en-US" dirty="0"/>
              <a:t> </a:t>
            </a:r>
            <a:r>
              <a:rPr lang="en-US" altLang="zh-CN" dirty="0"/>
              <a:t>(MPNNs),</a:t>
            </a:r>
          </a:p>
          <a:p>
            <a:r>
              <a:rPr lang="en-US" altLang="zh-CN" dirty="0"/>
              <a:t>Graph</a:t>
            </a:r>
            <a:r>
              <a:rPr lang="zh-CN" altLang="en-US" dirty="0"/>
              <a:t> </a:t>
            </a:r>
            <a:r>
              <a:rPr lang="en-US" altLang="zh-CN" dirty="0"/>
              <a:t>convolutional</a:t>
            </a:r>
            <a:r>
              <a:rPr lang="zh-CN" altLang="en-US" dirty="0"/>
              <a:t> </a:t>
            </a:r>
            <a:r>
              <a:rPr lang="en-US" altLang="zh-CN" dirty="0"/>
              <a:t>networks</a:t>
            </a:r>
            <a:r>
              <a:rPr lang="zh-CN" altLang="en-US" dirty="0"/>
              <a:t> </a:t>
            </a:r>
            <a:r>
              <a:rPr lang="en-US" altLang="zh-CN" dirty="0"/>
              <a:t>;</a:t>
            </a:r>
            <a:r>
              <a:rPr lang="zh-CN" altLang="en-US" dirty="0"/>
              <a:t> </a:t>
            </a:r>
            <a:r>
              <a:rPr lang="en-US" altLang="zh-CN" dirty="0"/>
              <a:t>graph</a:t>
            </a:r>
            <a:r>
              <a:rPr lang="zh-CN" altLang="en-US" dirty="0"/>
              <a:t> </a:t>
            </a:r>
            <a:r>
              <a:rPr lang="en-US" altLang="zh-CN" dirty="0"/>
              <a:t>attention</a:t>
            </a:r>
            <a:r>
              <a:rPr lang="zh-CN" altLang="en-US" dirty="0"/>
              <a:t> </a:t>
            </a:r>
            <a:r>
              <a:rPr lang="en-US" altLang="zh-CN" dirty="0"/>
              <a:t>networks,</a:t>
            </a:r>
            <a:r>
              <a:rPr lang="zh-CN" altLang="en-US" dirty="0"/>
              <a:t> </a:t>
            </a:r>
            <a:r>
              <a:rPr lang="en-US" altLang="zh-CN" dirty="0"/>
              <a:t>graph</a:t>
            </a:r>
            <a:r>
              <a:rPr lang="zh-CN" altLang="en-US" dirty="0"/>
              <a:t> </a:t>
            </a:r>
            <a:r>
              <a:rPr lang="en-US" altLang="zh-CN" dirty="0"/>
              <a:t>transformers,</a:t>
            </a:r>
            <a:r>
              <a:rPr lang="zh-CN" altLang="en-US" dirty="0"/>
              <a:t> </a:t>
            </a:r>
            <a:r>
              <a:rPr lang="en-US" altLang="zh-CN" dirty="0"/>
              <a:t>and</a:t>
            </a:r>
            <a:r>
              <a:rPr lang="zh-CN" altLang="en-US" dirty="0"/>
              <a:t> </a:t>
            </a:r>
            <a:r>
              <a:rPr lang="en-US" altLang="zh-CN" dirty="0"/>
              <a:t>a</a:t>
            </a:r>
            <a:r>
              <a:rPr lang="zh-CN" altLang="en-US" dirty="0"/>
              <a:t> </a:t>
            </a:r>
            <a:r>
              <a:rPr lang="en-US" altLang="zh-CN" dirty="0"/>
              <a:t>recent</a:t>
            </a:r>
            <a:r>
              <a:rPr lang="zh-CN" altLang="en-US" dirty="0"/>
              <a:t> </a:t>
            </a:r>
            <a:r>
              <a:rPr lang="en-US" altLang="zh-CN" dirty="0"/>
              <a:t>work</a:t>
            </a:r>
            <a:r>
              <a:rPr lang="zh-CN" altLang="en-US" dirty="0"/>
              <a:t> </a:t>
            </a:r>
            <a:r>
              <a:rPr lang="en-US" altLang="zh-CN" dirty="0"/>
              <a:t>on</a:t>
            </a:r>
            <a:r>
              <a:rPr lang="zh-CN" altLang="en-US" dirty="0"/>
              <a:t> </a:t>
            </a:r>
            <a:r>
              <a:rPr lang="en-US" altLang="zh-CN" dirty="0"/>
              <a:t>graph</a:t>
            </a:r>
            <a:r>
              <a:rPr lang="zh-CN" altLang="en-US" dirty="0"/>
              <a:t> </a:t>
            </a:r>
            <a:r>
              <a:rPr lang="en-US" altLang="zh-CN" dirty="0"/>
              <a:t>mamba..</a:t>
            </a:r>
            <a:r>
              <a:rPr lang="zh-CN" altLang="en-US" dirty="0"/>
              <a:t> </a:t>
            </a:r>
            <a:endParaRPr lang="en-US" altLang="zh-CN" dirty="0"/>
          </a:p>
          <a:p>
            <a:endParaRPr lang="en-US" dirty="0"/>
          </a:p>
          <a:p>
            <a:r>
              <a:rPr lang="en-US" altLang="zh-CN" dirty="0"/>
              <a:t>Below</a:t>
            </a:r>
            <a:r>
              <a:rPr lang="zh-CN" altLang="en-US" dirty="0"/>
              <a:t> </a:t>
            </a:r>
            <a:r>
              <a:rPr lang="en-US" altLang="zh-CN" dirty="0"/>
              <a:t>figure</a:t>
            </a:r>
            <a:r>
              <a:rPr lang="zh-CN" altLang="en-US" dirty="0"/>
              <a:t> </a:t>
            </a:r>
            <a:r>
              <a:rPr lang="en-US" altLang="zh-CN" dirty="0"/>
              <a:t>shows</a:t>
            </a:r>
            <a:r>
              <a:rPr lang="zh-CN" altLang="en-US" dirty="0"/>
              <a:t> </a:t>
            </a:r>
            <a:r>
              <a:rPr lang="en-US" altLang="zh-CN" dirty="0"/>
              <a:t>a</a:t>
            </a:r>
            <a:r>
              <a:rPr lang="zh-CN" altLang="en-US" dirty="0"/>
              <a:t> </a:t>
            </a:r>
            <a:r>
              <a:rPr lang="en-US" altLang="zh-CN" dirty="0"/>
              <a:t>input</a:t>
            </a:r>
            <a:r>
              <a:rPr lang="zh-CN" altLang="en-US" dirty="0"/>
              <a:t> </a:t>
            </a:r>
            <a:r>
              <a:rPr lang="en-US" altLang="zh-CN" dirty="0"/>
              <a:t>graph</a:t>
            </a:r>
            <a:r>
              <a:rPr lang="zh-CN" altLang="en-US" dirty="0"/>
              <a:t> </a:t>
            </a:r>
            <a:r>
              <a:rPr lang="en-US" altLang="zh-CN" dirty="0"/>
              <a:t>with</a:t>
            </a:r>
            <a:r>
              <a:rPr lang="zh-CN" altLang="en-US" dirty="0"/>
              <a:t> </a:t>
            </a:r>
            <a:r>
              <a:rPr lang="en-US" altLang="zh-CN" dirty="0"/>
              <a:t>node</a:t>
            </a:r>
            <a:r>
              <a:rPr lang="zh-CN" altLang="en-US" dirty="0"/>
              <a:t> </a:t>
            </a:r>
            <a:r>
              <a:rPr lang="en-US" altLang="zh-CN" dirty="0"/>
              <a:t>set</a:t>
            </a:r>
            <a:r>
              <a:rPr lang="zh-CN" altLang="en-US" dirty="0"/>
              <a:t> </a:t>
            </a:r>
            <a:r>
              <a:rPr lang="en-US" altLang="zh-CN" dirty="0"/>
              <a:t>V</a:t>
            </a:r>
            <a:r>
              <a:rPr lang="zh-CN" altLang="en-US" dirty="0"/>
              <a:t> </a:t>
            </a:r>
            <a:r>
              <a:rPr lang="en-US" altLang="zh-CN" dirty="0"/>
              <a:t>and</a:t>
            </a:r>
            <a:r>
              <a:rPr lang="zh-CN" altLang="en-US" dirty="0"/>
              <a:t> </a:t>
            </a:r>
            <a:r>
              <a:rPr lang="en-US" altLang="zh-CN" dirty="0"/>
              <a:t>edge</a:t>
            </a:r>
            <a:r>
              <a:rPr lang="zh-CN" altLang="en-US" dirty="0"/>
              <a:t> </a:t>
            </a:r>
            <a:r>
              <a:rPr lang="en-US" altLang="zh-CN" dirty="0"/>
              <a:t>set</a:t>
            </a:r>
            <a:r>
              <a:rPr lang="zh-CN" altLang="en-US" dirty="0"/>
              <a:t> </a:t>
            </a:r>
            <a:r>
              <a:rPr lang="en-US" altLang="zh-CN" dirty="0"/>
              <a:t>E,</a:t>
            </a:r>
            <a:r>
              <a:rPr lang="zh-CN" altLang="en-US" dirty="0"/>
              <a:t> </a:t>
            </a:r>
            <a:r>
              <a:rPr lang="en-US" altLang="zh-CN" dirty="0"/>
              <a:t>adjacency</a:t>
            </a:r>
            <a:r>
              <a:rPr lang="zh-CN" altLang="en-US" dirty="0"/>
              <a:t> </a:t>
            </a:r>
            <a:r>
              <a:rPr lang="en-US" altLang="zh-CN" dirty="0"/>
              <a:t>matrix</a:t>
            </a:r>
            <a:r>
              <a:rPr lang="zh-CN" altLang="en-US" dirty="0"/>
              <a:t> </a:t>
            </a:r>
            <a:r>
              <a:rPr lang="en-US" altLang="zh-CN" dirty="0"/>
              <a:t>A</a:t>
            </a:r>
            <a:r>
              <a:rPr lang="zh-CN" altLang="en-US" dirty="0"/>
              <a:t> </a:t>
            </a:r>
            <a:r>
              <a:rPr lang="en-US" altLang="zh-CN" dirty="0"/>
              <a:t>and</a:t>
            </a:r>
            <a:r>
              <a:rPr lang="zh-CN" altLang="en-US" dirty="0"/>
              <a:t> </a:t>
            </a:r>
            <a:r>
              <a:rPr lang="en-US" altLang="zh-CN" dirty="0"/>
              <a:t>node</a:t>
            </a:r>
            <a:r>
              <a:rPr lang="zh-CN" altLang="en-US" dirty="0"/>
              <a:t> </a:t>
            </a:r>
            <a:r>
              <a:rPr lang="en-US" altLang="zh-CN" dirty="0"/>
              <a:t>feature</a:t>
            </a:r>
            <a:r>
              <a:rPr lang="zh-CN" altLang="en-US" dirty="0"/>
              <a:t> </a:t>
            </a:r>
            <a:r>
              <a:rPr lang="en-US" altLang="zh-CN" dirty="0"/>
              <a:t>matrix</a:t>
            </a:r>
            <a:r>
              <a:rPr lang="zh-CN" altLang="en-US" dirty="0"/>
              <a:t> </a:t>
            </a:r>
            <a:r>
              <a:rPr lang="en-US" altLang="zh-CN" dirty="0"/>
              <a:t>X,</a:t>
            </a:r>
            <a:r>
              <a:rPr lang="zh-CN" altLang="en-US" dirty="0"/>
              <a:t> </a:t>
            </a:r>
            <a:r>
              <a:rPr lang="en-US" altLang="zh-CN" dirty="0"/>
              <a:t>it</a:t>
            </a:r>
            <a:r>
              <a:rPr lang="zh-CN" altLang="en-US" dirty="0"/>
              <a:t> </a:t>
            </a:r>
            <a:r>
              <a:rPr lang="en-US" altLang="zh-CN" dirty="0"/>
              <a:t>was</a:t>
            </a:r>
            <a:r>
              <a:rPr lang="zh-CN" altLang="en-US" dirty="0"/>
              <a:t> </a:t>
            </a:r>
            <a:r>
              <a:rPr lang="en-US" altLang="zh-CN" dirty="0"/>
              <a:t>input</a:t>
            </a:r>
            <a:r>
              <a:rPr lang="zh-CN" altLang="en-US" dirty="0"/>
              <a:t> </a:t>
            </a:r>
            <a:r>
              <a:rPr lang="en-US" altLang="zh-CN" dirty="0"/>
              <a:t>to</a:t>
            </a:r>
            <a:r>
              <a:rPr lang="zh-CN" altLang="en-US" dirty="0"/>
              <a:t> </a:t>
            </a:r>
            <a:r>
              <a:rPr lang="en-US" altLang="zh-CN" dirty="0"/>
              <a:t>GNN</a:t>
            </a:r>
            <a:r>
              <a:rPr lang="zh-CN" altLang="en-US" dirty="0"/>
              <a:t> </a:t>
            </a:r>
            <a:r>
              <a:rPr lang="en-US" altLang="zh-CN" dirty="0"/>
              <a:t>model</a:t>
            </a:r>
            <a:r>
              <a:rPr lang="zh-CN" altLang="en-US" dirty="0"/>
              <a:t> </a:t>
            </a:r>
            <a:r>
              <a:rPr lang="en-US" altLang="zh-CN" dirty="0"/>
              <a:t>including</a:t>
            </a:r>
            <a:r>
              <a:rPr lang="zh-CN" altLang="en-US" dirty="0"/>
              <a:t> </a:t>
            </a:r>
            <a:r>
              <a:rPr lang="en-US" altLang="zh-CN" dirty="0"/>
              <a:t>a</a:t>
            </a:r>
            <a:r>
              <a:rPr lang="zh-CN" altLang="en-US" dirty="0"/>
              <a:t> </a:t>
            </a:r>
            <a:r>
              <a:rPr lang="en-US" altLang="zh-CN" dirty="0"/>
              <a:t>number</a:t>
            </a:r>
            <a:r>
              <a:rPr lang="zh-CN" altLang="en-US" dirty="0"/>
              <a:t> </a:t>
            </a:r>
            <a:r>
              <a:rPr lang="en-US" altLang="zh-CN" dirty="0"/>
              <a:t>of</a:t>
            </a:r>
            <a:r>
              <a:rPr lang="zh-CN" altLang="en-US" dirty="0"/>
              <a:t> </a:t>
            </a:r>
            <a:r>
              <a:rPr lang="en-US" altLang="zh-CN" dirty="0"/>
              <a:t>layers,</a:t>
            </a:r>
            <a:r>
              <a:rPr lang="zh-CN" altLang="en-US" dirty="0"/>
              <a:t> </a:t>
            </a:r>
            <a:r>
              <a:rPr lang="en-US" altLang="zh-CN" dirty="0"/>
              <a:t>in</a:t>
            </a:r>
            <a:r>
              <a:rPr lang="zh-CN" altLang="en-US" dirty="0"/>
              <a:t> </a:t>
            </a:r>
            <a:r>
              <a:rPr lang="en-US" altLang="zh-CN" dirty="0"/>
              <a:t>the</a:t>
            </a:r>
            <a:r>
              <a:rPr lang="zh-CN" altLang="en-US" dirty="0"/>
              <a:t> </a:t>
            </a:r>
            <a:r>
              <a:rPr lang="en-US" altLang="zh-CN" dirty="0"/>
              <a:t>hidden</a:t>
            </a:r>
            <a:r>
              <a:rPr lang="zh-CN" altLang="en-US" dirty="0"/>
              <a:t> </a:t>
            </a:r>
            <a:r>
              <a:rPr lang="en-US" altLang="zh-CN" dirty="0"/>
              <a:t>space,</a:t>
            </a:r>
            <a:r>
              <a:rPr lang="zh-CN" altLang="en-US" dirty="0"/>
              <a:t> </a:t>
            </a:r>
            <a:r>
              <a:rPr lang="en-US" altLang="zh-CN" dirty="0"/>
              <a:t>each</a:t>
            </a:r>
            <a:r>
              <a:rPr lang="zh-CN" altLang="en-US" dirty="0"/>
              <a:t> </a:t>
            </a:r>
            <a:r>
              <a:rPr lang="en-US" altLang="zh-CN" dirty="0"/>
              <a:t>node</a:t>
            </a:r>
            <a:r>
              <a:rPr lang="zh-CN" altLang="en-US" dirty="0"/>
              <a:t> </a:t>
            </a:r>
            <a:r>
              <a:rPr lang="en-US" altLang="zh-CN" dirty="0"/>
              <a:t>feature</a:t>
            </a:r>
            <a:r>
              <a:rPr lang="zh-CN" altLang="en-US" dirty="0"/>
              <a:t> </a:t>
            </a:r>
            <a:r>
              <a:rPr lang="en-US" altLang="zh-CN" dirty="0"/>
              <a:t>can</a:t>
            </a:r>
            <a:r>
              <a:rPr lang="zh-CN" altLang="en-US" dirty="0"/>
              <a:t> </a:t>
            </a:r>
            <a:r>
              <a:rPr lang="en-US" altLang="zh-CN" dirty="0"/>
              <a:t>be</a:t>
            </a:r>
            <a:r>
              <a:rPr lang="zh-CN" altLang="en-US" dirty="0"/>
              <a:t> </a:t>
            </a:r>
            <a:r>
              <a:rPr lang="en-US" altLang="zh-CN" dirty="0"/>
              <a:t>updated</a:t>
            </a:r>
            <a:r>
              <a:rPr lang="zh-CN" altLang="en-US" dirty="0"/>
              <a:t> </a:t>
            </a:r>
            <a:r>
              <a:rPr lang="en-US" altLang="zh-CN" dirty="0"/>
              <a:t>by</a:t>
            </a:r>
            <a:r>
              <a:rPr lang="zh-CN" altLang="en-US" dirty="0"/>
              <a:t> </a:t>
            </a:r>
            <a:r>
              <a:rPr lang="en-US" altLang="zh-CN" dirty="0"/>
              <a:t>using</a:t>
            </a:r>
            <a:r>
              <a:rPr lang="zh-CN" altLang="en-US" dirty="0"/>
              <a:t> </a:t>
            </a:r>
            <a:r>
              <a:rPr lang="en-US" altLang="zh-CN" dirty="0"/>
              <a:t>a</a:t>
            </a:r>
            <a:r>
              <a:rPr lang="zh-CN" altLang="en-US" dirty="0"/>
              <a:t> </a:t>
            </a:r>
            <a:r>
              <a:rPr lang="en-US" altLang="zh-CN" dirty="0"/>
              <a:t>convolutional</a:t>
            </a:r>
            <a:r>
              <a:rPr lang="zh-CN" altLang="en-US" dirty="0"/>
              <a:t> </a:t>
            </a:r>
            <a:r>
              <a:rPr lang="en-US" altLang="zh-CN" dirty="0"/>
              <a:t>operation,</a:t>
            </a:r>
            <a:r>
              <a:rPr lang="zh-CN" altLang="en-US" dirty="0"/>
              <a:t> </a:t>
            </a:r>
            <a:r>
              <a:rPr lang="en-US" altLang="zh-CN" dirty="0"/>
              <a:t>see</a:t>
            </a:r>
            <a:r>
              <a:rPr lang="zh-CN" altLang="en-US" dirty="0"/>
              <a:t> </a:t>
            </a:r>
            <a:r>
              <a:rPr lang="en-US" altLang="zh-CN" dirty="0"/>
              <a:t>the</a:t>
            </a:r>
            <a:r>
              <a:rPr lang="zh-CN" altLang="en-US" dirty="0"/>
              <a:t> </a:t>
            </a:r>
            <a:r>
              <a:rPr lang="en-US" altLang="zh-CN" dirty="0"/>
              <a:t>right</a:t>
            </a:r>
            <a:r>
              <a:rPr lang="zh-CN" altLang="en-US" dirty="0"/>
              <a:t> </a:t>
            </a:r>
            <a:r>
              <a:rPr lang="en-US" altLang="zh-CN" dirty="0"/>
              <a:t>figure.</a:t>
            </a:r>
            <a:r>
              <a:rPr lang="zh-CN" altLang="en-US" dirty="0"/>
              <a:t> </a:t>
            </a:r>
            <a:endParaRPr lang="en-US" altLang="zh-CN" dirty="0"/>
          </a:p>
          <a:p>
            <a:endParaRPr lang="en-US" dirty="0"/>
          </a:p>
          <a:p>
            <a:r>
              <a:rPr lang="en-US" altLang="zh-CN" dirty="0"/>
              <a:t>Each</a:t>
            </a:r>
            <a:r>
              <a:rPr lang="zh-CN" altLang="en-US" dirty="0"/>
              <a:t> </a:t>
            </a:r>
            <a:r>
              <a:rPr lang="en-US" altLang="zh-CN" dirty="0"/>
              <a:t>node</a:t>
            </a:r>
            <a:r>
              <a:rPr lang="zh-CN" altLang="en-US" dirty="0"/>
              <a:t> </a:t>
            </a:r>
            <a:r>
              <a:rPr lang="en-US" altLang="zh-CN" dirty="0"/>
              <a:t>embedding</a:t>
            </a:r>
            <a:r>
              <a:rPr lang="zh-CN" altLang="en-US" dirty="0"/>
              <a:t> </a:t>
            </a:r>
            <a:r>
              <a:rPr lang="en-US" altLang="zh-CN" dirty="0"/>
              <a:t>can</a:t>
            </a:r>
            <a:r>
              <a:rPr lang="zh-CN" altLang="en-US" dirty="0"/>
              <a:t> </a:t>
            </a:r>
            <a:r>
              <a:rPr lang="en-US" altLang="zh-CN" dirty="0"/>
              <a:t>be</a:t>
            </a:r>
            <a:r>
              <a:rPr lang="zh-CN" altLang="en-US" dirty="0"/>
              <a:t> </a:t>
            </a:r>
            <a:r>
              <a:rPr lang="en-US" altLang="zh-CN" dirty="0"/>
              <a:t>effectively</a:t>
            </a:r>
            <a:r>
              <a:rPr lang="zh-CN" altLang="en-US" dirty="0"/>
              <a:t> </a:t>
            </a:r>
            <a:r>
              <a:rPr lang="en-US" altLang="zh-CN" dirty="0"/>
              <a:t>updated</a:t>
            </a:r>
            <a:r>
              <a:rPr lang="zh-CN" altLang="en-US" dirty="0"/>
              <a:t> </a:t>
            </a:r>
            <a:r>
              <a:rPr lang="en-US" altLang="zh-CN" dirty="0"/>
              <a:t>by</a:t>
            </a:r>
            <a:r>
              <a:rPr lang="zh-CN" altLang="en-US" dirty="0"/>
              <a:t> </a:t>
            </a:r>
            <a:r>
              <a:rPr lang="en-US" altLang="zh-CN" dirty="0"/>
              <a:t>aggregating</a:t>
            </a:r>
            <a:r>
              <a:rPr lang="zh-CN" altLang="en-US" dirty="0"/>
              <a:t> </a:t>
            </a:r>
            <a:r>
              <a:rPr lang="en-US" altLang="zh-CN" dirty="0"/>
              <a:t>and</a:t>
            </a:r>
            <a:r>
              <a:rPr lang="zh-CN" altLang="en-US" dirty="0"/>
              <a:t> </a:t>
            </a:r>
            <a:r>
              <a:rPr lang="en-US" altLang="zh-CN" dirty="0"/>
              <a:t>transforming</a:t>
            </a:r>
            <a:r>
              <a:rPr lang="zh-CN" altLang="en-US" dirty="0"/>
              <a:t> </a:t>
            </a:r>
            <a:r>
              <a:rPr lang="en-US" altLang="zh-CN" dirty="0"/>
              <a:t>the</a:t>
            </a:r>
            <a:r>
              <a:rPr lang="zh-CN" altLang="en-US" dirty="0"/>
              <a:t> </a:t>
            </a:r>
            <a:r>
              <a:rPr lang="en-US" altLang="zh-CN" dirty="0"/>
              <a:t>information</a:t>
            </a:r>
            <a:r>
              <a:rPr lang="zh-CN" altLang="en-US" dirty="0"/>
              <a:t> </a:t>
            </a:r>
            <a:r>
              <a:rPr lang="en-US" altLang="zh-CN" dirty="0"/>
              <a:t>from</a:t>
            </a:r>
            <a:r>
              <a:rPr lang="zh-CN" altLang="en-US" dirty="0"/>
              <a:t> </a:t>
            </a:r>
            <a:r>
              <a:rPr lang="en-US" altLang="zh-CN" dirty="0"/>
              <a:t>its</a:t>
            </a:r>
            <a:r>
              <a:rPr lang="zh-CN" altLang="en-US" dirty="0"/>
              <a:t> </a:t>
            </a:r>
            <a:r>
              <a:rPr lang="en-US" altLang="zh-CN" dirty="0"/>
              <a:t>neighbors.</a:t>
            </a:r>
            <a:r>
              <a:rPr lang="zh-CN" altLang="en-US" dirty="0"/>
              <a:t> </a:t>
            </a:r>
            <a:endParaRPr lang="en-US" altLang="zh-CN" dirty="0"/>
          </a:p>
          <a:p>
            <a:endParaRPr lang="en-US" dirty="0"/>
          </a:p>
          <a:p>
            <a:r>
              <a:rPr lang="en-US" altLang="zh-CN" dirty="0"/>
              <a:t>After</a:t>
            </a:r>
            <a:r>
              <a:rPr lang="zh-CN" altLang="en-US" dirty="0"/>
              <a:t> </a:t>
            </a:r>
            <a:r>
              <a:rPr lang="en-US" altLang="zh-CN" dirty="0"/>
              <a:t>L</a:t>
            </a:r>
            <a:r>
              <a:rPr lang="zh-CN" altLang="en-US" dirty="0"/>
              <a:t> </a:t>
            </a:r>
            <a:r>
              <a:rPr lang="en-US" altLang="zh-CN" dirty="0"/>
              <a:t>–layer</a:t>
            </a:r>
            <a:r>
              <a:rPr lang="zh-CN" altLang="en-US" dirty="0"/>
              <a:t> </a:t>
            </a:r>
            <a:r>
              <a:rPr lang="en-US" altLang="zh-CN" dirty="0"/>
              <a:t>GNNs,</a:t>
            </a:r>
            <a:r>
              <a:rPr lang="zh-CN" altLang="en-US" dirty="0"/>
              <a:t> </a:t>
            </a:r>
            <a:r>
              <a:rPr lang="en-US" altLang="zh-CN" dirty="0"/>
              <a:t>the</a:t>
            </a:r>
            <a:r>
              <a:rPr lang="zh-CN" altLang="en-US" dirty="0"/>
              <a:t> </a:t>
            </a:r>
            <a:r>
              <a:rPr lang="en-US" altLang="zh-CN" dirty="0"/>
              <a:t>node</a:t>
            </a:r>
            <a:r>
              <a:rPr lang="zh-CN" altLang="en-US" dirty="0"/>
              <a:t> </a:t>
            </a:r>
            <a:r>
              <a:rPr lang="en-US" altLang="zh-CN" dirty="0"/>
              <a:t>can</a:t>
            </a:r>
            <a:r>
              <a:rPr lang="zh-CN" altLang="en-US" dirty="0"/>
              <a:t> </a:t>
            </a:r>
            <a:r>
              <a:rPr lang="en-US" altLang="zh-CN" dirty="0"/>
              <a:t>be</a:t>
            </a:r>
            <a:r>
              <a:rPr lang="zh-CN" altLang="en-US" dirty="0"/>
              <a:t> </a:t>
            </a:r>
            <a:r>
              <a:rPr lang="en-US" altLang="zh-CN" dirty="0"/>
              <a:t>updated</a:t>
            </a:r>
            <a:r>
              <a:rPr lang="zh-CN" altLang="en-US" dirty="0"/>
              <a:t> </a:t>
            </a:r>
            <a:r>
              <a:rPr lang="en-US" altLang="zh-CN" dirty="0"/>
              <a:t>to</a:t>
            </a:r>
            <a:r>
              <a:rPr lang="zh-CN" altLang="en-US" dirty="0"/>
              <a:t> </a:t>
            </a:r>
            <a:r>
              <a:rPr lang="en-US" altLang="zh-CN" dirty="0"/>
              <a:t>a</a:t>
            </a:r>
            <a:r>
              <a:rPr lang="zh-CN" altLang="en-US" dirty="0"/>
              <a:t> </a:t>
            </a:r>
            <a:r>
              <a:rPr lang="en-US" altLang="zh-CN" dirty="0"/>
              <a:t>vector</a:t>
            </a:r>
            <a:r>
              <a:rPr lang="zh-CN" altLang="en-US" dirty="0"/>
              <a:t> </a:t>
            </a:r>
            <a:r>
              <a:rPr lang="en-US" altLang="zh-CN" dirty="0"/>
              <a:t>representation</a:t>
            </a:r>
            <a:r>
              <a:rPr lang="zh-CN" altLang="en-US" dirty="0"/>
              <a:t> </a:t>
            </a:r>
            <a:r>
              <a:rPr lang="en-US" altLang="zh-CN" dirty="0"/>
              <a:t>(h),</a:t>
            </a:r>
            <a:r>
              <a:rPr lang="zh-CN" altLang="en-US" dirty="0"/>
              <a:t> </a:t>
            </a:r>
            <a:r>
              <a:rPr lang="en-US" altLang="zh-CN" dirty="0"/>
              <a:t>and</a:t>
            </a:r>
            <a:r>
              <a:rPr lang="zh-CN" altLang="en-US" dirty="0"/>
              <a:t> </a:t>
            </a:r>
            <a:r>
              <a:rPr lang="en-US" altLang="zh-CN" dirty="0"/>
              <a:t>the</a:t>
            </a:r>
            <a:r>
              <a:rPr lang="zh-CN" altLang="en-US" dirty="0"/>
              <a:t> </a:t>
            </a:r>
            <a:r>
              <a:rPr lang="en-US" altLang="zh-CN" dirty="0"/>
              <a:t>graph</a:t>
            </a:r>
            <a:r>
              <a:rPr lang="zh-CN" altLang="en-US" dirty="0"/>
              <a:t> </a:t>
            </a:r>
            <a:r>
              <a:rPr lang="en-US" altLang="zh-CN" dirty="0"/>
              <a:t>structure</a:t>
            </a:r>
            <a:r>
              <a:rPr lang="zh-CN" altLang="en-US" dirty="0"/>
              <a:t> </a:t>
            </a:r>
            <a:r>
              <a:rPr lang="en-US" altLang="zh-CN" dirty="0"/>
              <a:t>information</a:t>
            </a:r>
            <a:r>
              <a:rPr lang="zh-CN" altLang="en-US" dirty="0"/>
              <a:t> </a:t>
            </a:r>
            <a:r>
              <a:rPr lang="en-US" altLang="zh-CN" dirty="0"/>
              <a:t>can</a:t>
            </a:r>
            <a:r>
              <a:rPr lang="zh-CN" altLang="en-US" dirty="0"/>
              <a:t> </a:t>
            </a:r>
            <a:r>
              <a:rPr lang="en-US" altLang="zh-CN" dirty="0"/>
              <a:t>be</a:t>
            </a:r>
            <a:r>
              <a:rPr lang="zh-CN" altLang="en-US" dirty="0"/>
              <a:t> </a:t>
            </a:r>
            <a:r>
              <a:rPr lang="en-US" altLang="zh-CN" dirty="0"/>
              <a:t>preserved.</a:t>
            </a:r>
            <a:r>
              <a:rPr lang="zh-CN" altLang="en-US" dirty="0"/>
              <a:t> </a:t>
            </a:r>
            <a:r>
              <a:rPr lang="en-US" altLang="zh-CN" dirty="0"/>
              <a:t>The</a:t>
            </a:r>
            <a:r>
              <a:rPr lang="zh-CN" altLang="en-US" dirty="0"/>
              <a:t> </a:t>
            </a:r>
            <a:r>
              <a:rPr lang="en-US" altLang="zh-CN" dirty="0"/>
              <a:t>node</a:t>
            </a:r>
            <a:r>
              <a:rPr lang="zh-CN" altLang="en-US" dirty="0"/>
              <a:t> </a:t>
            </a:r>
            <a:r>
              <a:rPr lang="en-US" altLang="zh-CN" dirty="0"/>
              <a:t>embeddings</a:t>
            </a:r>
            <a:r>
              <a:rPr lang="zh-CN" altLang="en-US" dirty="0"/>
              <a:t> </a:t>
            </a:r>
            <a:r>
              <a:rPr lang="en-US" altLang="zh-CN" dirty="0"/>
              <a:t>can</a:t>
            </a:r>
            <a:r>
              <a:rPr lang="zh-CN" altLang="en-US" dirty="0"/>
              <a:t> </a:t>
            </a:r>
            <a:r>
              <a:rPr lang="en-US" altLang="zh-CN" dirty="0"/>
              <a:t>be</a:t>
            </a:r>
            <a:r>
              <a:rPr lang="zh-CN" altLang="en-US" dirty="0"/>
              <a:t> </a:t>
            </a:r>
            <a:r>
              <a:rPr lang="en-US" altLang="zh-CN" dirty="0"/>
              <a:t>optimized</a:t>
            </a:r>
            <a:r>
              <a:rPr lang="zh-CN" altLang="en-US" dirty="0"/>
              <a:t> </a:t>
            </a:r>
            <a:r>
              <a:rPr lang="en-US" altLang="zh-CN" dirty="0"/>
              <a:t>with</a:t>
            </a:r>
            <a:r>
              <a:rPr lang="zh-CN" altLang="en-US" dirty="0"/>
              <a:t> </a:t>
            </a:r>
            <a:r>
              <a:rPr lang="en-US" altLang="zh-CN" dirty="0"/>
              <a:t>diverse</a:t>
            </a:r>
            <a:r>
              <a:rPr lang="zh-CN" altLang="en-US" dirty="0"/>
              <a:t> </a:t>
            </a:r>
            <a:r>
              <a:rPr lang="en-US" altLang="zh-CN" dirty="0"/>
              <a:t>downstream</a:t>
            </a:r>
            <a:r>
              <a:rPr lang="zh-CN" altLang="en-US" dirty="0"/>
              <a:t> </a:t>
            </a:r>
            <a:r>
              <a:rPr lang="en-US" altLang="zh-CN" dirty="0"/>
              <a:t>tasks</a:t>
            </a:r>
            <a:r>
              <a:rPr lang="zh-CN" altLang="en-US" dirty="0"/>
              <a:t> </a:t>
            </a:r>
            <a:r>
              <a:rPr lang="en-US" altLang="zh-CN" dirty="0"/>
              <a:t>(node</a:t>
            </a:r>
            <a:r>
              <a:rPr lang="zh-CN" altLang="en-US" dirty="0"/>
              <a:t> </a:t>
            </a:r>
            <a:r>
              <a:rPr lang="en-US" altLang="zh-CN" dirty="0"/>
              <a:t>classification,</a:t>
            </a:r>
            <a:r>
              <a:rPr lang="zh-CN" altLang="en-US" dirty="0"/>
              <a:t> </a:t>
            </a:r>
            <a:r>
              <a:rPr lang="en-US" altLang="zh-CN" dirty="0"/>
              <a:t>link</a:t>
            </a:r>
            <a:r>
              <a:rPr lang="zh-CN" altLang="en-US" dirty="0"/>
              <a:t> </a:t>
            </a:r>
            <a:r>
              <a:rPr lang="en-US" altLang="zh-CN" dirty="0"/>
              <a:t>prediction,</a:t>
            </a:r>
            <a:r>
              <a:rPr lang="zh-CN" altLang="en-US" dirty="0"/>
              <a:t> </a:t>
            </a:r>
            <a:r>
              <a:rPr lang="en-US" altLang="zh-CN" dirty="0"/>
              <a:t>and</a:t>
            </a:r>
            <a:r>
              <a:rPr lang="zh-CN" altLang="en-US" dirty="0"/>
              <a:t> </a:t>
            </a:r>
            <a:r>
              <a:rPr lang="en-US" altLang="zh-CN" dirty="0"/>
              <a:t>graph</a:t>
            </a:r>
            <a:r>
              <a:rPr lang="zh-CN" altLang="en-US" dirty="0"/>
              <a:t> </a:t>
            </a:r>
            <a:r>
              <a:rPr lang="en-US" altLang="zh-CN" dirty="0"/>
              <a:t>classification)</a:t>
            </a:r>
            <a:r>
              <a:rPr lang="zh-CN" altLang="en-US" dirty="0"/>
              <a:t> </a:t>
            </a:r>
            <a:r>
              <a:rPr lang="en-US" altLang="zh-CN" dirty="0"/>
              <a:t>using</a:t>
            </a:r>
            <a:r>
              <a:rPr lang="zh-CN" altLang="en-US" dirty="0"/>
              <a:t> </a:t>
            </a:r>
            <a:r>
              <a:rPr lang="en-US" altLang="zh-CN" dirty="0"/>
              <a:t>either</a:t>
            </a:r>
            <a:r>
              <a:rPr lang="zh-CN" altLang="en-US" dirty="0"/>
              <a:t> </a:t>
            </a:r>
            <a:r>
              <a:rPr lang="en-US" altLang="zh-CN" dirty="0"/>
              <a:t>L1</a:t>
            </a:r>
            <a:r>
              <a:rPr lang="zh-CN" altLang="en-US" dirty="0"/>
              <a:t> </a:t>
            </a:r>
            <a:r>
              <a:rPr lang="en-US" altLang="zh-CN" dirty="0"/>
              <a:t>loss</a:t>
            </a:r>
            <a:r>
              <a:rPr lang="zh-CN" altLang="en-US" dirty="0"/>
              <a:t> </a:t>
            </a:r>
            <a:r>
              <a:rPr lang="en-US" altLang="zh-CN" dirty="0"/>
              <a:t>or</a:t>
            </a:r>
            <a:r>
              <a:rPr lang="zh-CN" altLang="en-US" dirty="0"/>
              <a:t> </a:t>
            </a:r>
            <a:r>
              <a:rPr lang="en-US" altLang="zh-CN" dirty="0"/>
              <a:t>L2</a:t>
            </a:r>
            <a:r>
              <a:rPr lang="zh-CN" altLang="en-US" dirty="0"/>
              <a:t> </a:t>
            </a:r>
            <a:r>
              <a:rPr lang="en-US" altLang="zh-CN" dirty="0"/>
              <a:t>loss.</a:t>
            </a:r>
          </a:p>
          <a:p>
            <a:endParaRPr lang="en-US" altLang="zh-CN" dirty="0"/>
          </a:p>
          <a:p>
            <a:r>
              <a:rPr lang="en-US" dirty="0"/>
              <a:t>Using a GCN is ideal because it captures complex relationships between individuals (nodes) and their shared influences (edges), effectively leveraging interconnected survey data for more accurate predictions.</a:t>
            </a:r>
            <a:endParaRPr lang="en-US" altLang="zh-CN" dirty="0"/>
          </a:p>
          <a:p>
            <a:endParaRPr lang="en-US" altLang="zh-CN" dirty="0"/>
          </a:p>
          <a:p>
            <a:endParaRPr lang="en-US" altLang="zh-CN" dirty="0"/>
          </a:p>
        </p:txBody>
      </p:sp>
      <p:sp>
        <p:nvSpPr>
          <p:cNvPr id="4" name="Slide Number Placeholder 3"/>
          <p:cNvSpPr>
            <a:spLocks noGrp="1"/>
          </p:cNvSpPr>
          <p:nvPr>
            <p:ph type="sldNum" sz="quarter" idx="5"/>
          </p:nvPr>
        </p:nvSpPr>
        <p:spPr/>
        <p:txBody>
          <a:bodyPr/>
          <a:lstStyle/>
          <a:p>
            <a:pPr>
              <a:defRPr/>
            </a:pPr>
            <a:fld id="{8E7A43BB-A2D7-E645-B712-8B318C4C49A1}" type="slidenum">
              <a:rPr lang="en-US" altLang="en-US" smtClean="0"/>
              <a:pPr>
                <a:defRPr/>
              </a:pPr>
              <a:t>9</a:t>
            </a:fld>
            <a:endParaRPr lang="en-US" altLang="en-US"/>
          </a:p>
        </p:txBody>
      </p:sp>
    </p:spTree>
    <p:extLst>
      <p:ext uri="{BB962C8B-B14F-4D97-AF65-F5344CB8AC3E}">
        <p14:creationId xmlns:p14="http://schemas.microsoft.com/office/powerpoint/2010/main" val="1776382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BBB0C7E0-956D-E5F9-6875-1DD040322046}"/>
              </a:ext>
            </a:extLst>
          </p:cNvPr>
          <p:cNvSpPr>
            <a:spLocks noGrp="1" noRot="1" noChangeAspect="1" noChangeArrowheads="1" noTextEdit="1"/>
          </p:cNvSpPr>
          <p:nvPr>
            <p:ph type="sldImg"/>
          </p:nvPr>
        </p:nvSpPr>
        <p:spPr>
          <a:ln/>
        </p:spPr>
      </p:sp>
      <p:sp>
        <p:nvSpPr>
          <p:cNvPr id="31746" name="Notes Placeholder 2">
            <a:extLst>
              <a:ext uri="{FF2B5EF4-FFF2-40B4-BE49-F238E27FC236}">
                <a16:creationId xmlns:a16="http://schemas.microsoft.com/office/drawing/2014/main" id="{64EF7D48-A0BC-D1AB-4692-2716E9F9127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buFontTx/>
              <a:buAutoNum type="arabicPeriod"/>
            </a:pPr>
            <a:r>
              <a:rPr lang="en-US" altLang="en-US" dirty="0">
                <a:latin typeface="Arial" panose="020B0604020202020204" pitchFamily="34" charset="0"/>
                <a:ea typeface="ＭＳ Ｐゴシック" panose="020B0600070205080204" pitchFamily="34" charset="-128"/>
              </a:rPr>
              <a:t>Compared the results of the graph-based model GCN vs 6 other ML models</a:t>
            </a:r>
          </a:p>
          <a:p>
            <a:pPr marL="228600" indent="-228600">
              <a:buFontTx/>
              <a:buAutoNum type="arabicPeriod"/>
            </a:pPr>
            <a:r>
              <a:rPr lang="en-US" altLang="en-US" dirty="0">
                <a:latin typeface="Arial" panose="020B0604020202020204" pitchFamily="34" charset="0"/>
                <a:ea typeface="ＭＳ Ｐゴシック" panose="020B0600070205080204" pitchFamily="34" charset="-128"/>
              </a:rPr>
              <a:t>Use data from the National Survey on Drug Use and Health (NSDUH)</a:t>
            </a:r>
          </a:p>
          <a:p>
            <a:pPr marL="228600" indent="-228600">
              <a:buFontTx/>
              <a:buAutoNum type="arabicPeriod"/>
            </a:pPr>
            <a:r>
              <a:rPr lang="en-US" altLang="en-US" sz="1800" dirty="0">
                <a:latin typeface="Times New Roman" panose="02020603050405020304" pitchFamily="18" charset="0"/>
                <a:ea typeface="Calibri" panose="020F0502020204030204" pitchFamily="34" charset="0"/>
                <a:cs typeface="Arial" panose="020B0604020202020204" pitchFamily="34" charset="0"/>
              </a:rPr>
              <a:t>It is the primary source of statistics on the use of alcohol, tobacco, prescription psychotherapeutic medicines (such as sedatives, painkillers, tranquilizers, and stimulants), and other substances (such as cocaine and marijuana) by individuals in that population who are 12 years of age or older</a:t>
            </a:r>
            <a:endParaRPr lang="en-US" altLang="en-US" sz="1800" dirty="0">
              <a:latin typeface="Arial" panose="020B0604020202020204" pitchFamily="34" charset="0"/>
              <a:ea typeface="ＭＳ Ｐゴシック" panose="020B0600070205080204" pitchFamily="34" charset="-128"/>
              <a:cs typeface="Arial" panose="020B0604020202020204" pitchFamily="34" charset="0"/>
            </a:endParaRPr>
          </a:p>
          <a:p>
            <a:pPr marL="228600" indent="-228600">
              <a:buFontTx/>
              <a:buAutoNum type="arabicPeriod"/>
            </a:pPr>
            <a:r>
              <a:rPr lang="en-US" altLang="en-US" sz="1800" dirty="0">
                <a:latin typeface="Arial" panose="020B0604020202020204" pitchFamily="34" charset="0"/>
                <a:ea typeface="ＭＳ Ｐゴシック" panose="020B0600070205080204" pitchFamily="34" charset="-128"/>
                <a:cs typeface="Arial" panose="020B0604020202020204" pitchFamily="34" charset="0"/>
              </a:rPr>
              <a:t>GCN outperformed other models</a:t>
            </a:r>
            <a:endParaRPr lang="en-US" altLang="en-US" dirty="0">
              <a:latin typeface="Arial" panose="020B0604020202020204" pitchFamily="34" charset="0"/>
              <a:ea typeface="ＭＳ Ｐゴシック" panose="020B0600070205080204" pitchFamily="34" charset="-128"/>
            </a:endParaRPr>
          </a:p>
          <a:p>
            <a:pPr marL="228600" indent="-228600">
              <a:buFontTx/>
              <a:buAutoNum type="arabicPeriod"/>
            </a:pPr>
            <a:endParaRPr lang="en-US" altLang="en-US" dirty="0">
              <a:latin typeface="Arial" panose="020B0604020202020204" pitchFamily="34" charset="0"/>
              <a:ea typeface="ＭＳ Ｐゴシック" panose="020B0600070205080204" pitchFamily="34" charset="-128"/>
            </a:endParaRPr>
          </a:p>
        </p:txBody>
      </p:sp>
      <p:sp>
        <p:nvSpPr>
          <p:cNvPr id="31747" name="Slide Number Placeholder 3">
            <a:extLst>
              <a:ext uri="{FF2B5EF4-FFF2-40B4-BE49-F238E27FC236}">
                <a16:creationId xmlns:a16="http://schemas.microsoft.com/office/drawing/2014/main" id="{5674F14D-9B7C-7C9D-64B5-8E0A74B0682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303F731-3282-FE4E-B363-C82E4328F4A3}" type="slidenum">
              <a:rPr lang="en-US" altLang="en-US" sz="1200" smtClean="0"/>
              <a:pPr/>
              <a:t>10</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3570256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48915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1650" y="912813"/>
            <a:ext cx="1943100" cy="51831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22350" y="912813"/>
            <a:ext cx="5676900" cy="51831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80231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D3E5DC20-1980-7442-89D9-468D36152E48}"/>
              </a:ext>
            </a:extLst>
          </p:cNvPr>
          <p:cNvSpPr>
            <a:spLocks noGrp="1"/>
          </p:cNvSpPr>
          <p:nvPr>
            <p:ph type="dt" sz="half" idx="10"/>
          </p:nvPr>
        </p:nvSpPr>
        <p:spPr/>
        <p:txBody>
          <a:bodyPr/>
          <a:lstStyle>
            <a:lvl1pPr>
              <a:defRPr/>
            </a:lvl1pPr>
          </a:lstStyle>
          <a:p>
            <a:pPr>
              <a:defRPr/>
            </a:pPr>
            <a:fld id="{89F01CAF-BD7F-7540-8B47-52F69A046F3D}" type="datetime1">
              <a:rPr lang="en-US" altLang="en-US"/>
              <a:pPr>
                <a:defRPr/>
              </a:pPr>
              <a:t>2/6/2025</a:t>
            </a:fld>
            <a:endParaRPr lang="en-US" altLang="en-US"/>
          </a:p>
        </p:txBody>
      </p:sp>
      <p:sp>
        <p:nvSpPr>
          <p:cNvPr id="5" name="Footer Placeholder 4">
            <a:extLst>
              <a:ext uri="{FF2B5EF4-FFF2-40B4-BE49-F238E27FC236}">
                <a16:creationId xmlns:a16="http://schemas.microsoft.com/office/drawing/2014/main" id="{36BA32EA-1EC3-0BD3-6568-622A0CCDCA7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59D687A3-4994-2DF2-FA3D-1E4E154723BA}"/>
              </a:ext>
            </a:extLst>
          </p:cNvPr>
          <p:cNvSpPr>
            <a:spLocks noGrp="1"/>
          </p:cNvSpPr>
          <p:nvPr>
            <p:ph type="sldNum" sz="quarter" idx="12"/>
          </p:nvPr>
        </p:nvSpPr>
        <p:spPr/>
        <p:txBody>
          <a:bodyPr/>
          <a:lstStyle>
            <a:lvl1pPr>
              <a:defRPr/>
            </a:lvl1pPr>
          </a:lstStyle>
          <a:p>
            <a:pPr>
              <a:defRPr/>
            </a:pPr>
            <a:fld id="{1D2DE33C-34A5-C943-84B8-9D3F84FA5279}" type="slidenum">
              <a:rPr lang="en-US" altLang="en-US"/>
              <a:pPr>
                <a:defRPr/>
              </a:pPr>
              <a:t>‹#›</a:t>
            </a:fld>
            <a:endParaRPr lang="en-US" altLang="en-US"/>
          </a:p>
        </p:txBody>
      </p:sp>
    </p:spTree>
    <p:extLst>
      <p:ext uri="{BB962C8B-B14F-4D97-AF65-F5344CB8AC3E}">
        <p14:creationId xmlns:p14="http://schemas.microsoft.com/office/powerpoint/2010/main" val="8737008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FBB588-9F18-7881-B40B-4917850EEA9B}"/>
              </a:ext>
            </a:extLst>
          </p:cNvPr>
          <p:cNvSpPr>
            <a:spLocks noGrp="1"/>
          </p:cNvSpPr>
          <p:nvPr>
            <p:ph type="dt" sz="half" idx="10"/>
          </p:nvPr>
        </p:nvSpPr>
        <p:spPr/>
        <p:txBody>
          <a:bodyPr/>
          <a:lstStyle>
            <a:lvl1pPr>
              <a:defRPr/>
            </a:lvl1pPr>
          </a:lstStyle>
          <a:p>
            <a:pPr>
              <a:defRPr/>
            </a:pPr>
            <a:fld id="{7303F959-4308-5F48-983B-514694117BE5}" type="datetime1">
              <a:rPr lang="en-US" altLang="en-US"/>
              <a:pPr>
                <a:defRPr/>
              </a:pPr>
              <a:t>2/6/2025</a:t>
            </a:fld>
            <a:endParaRPr lang="en-US" altLang="en-US"/>
          </a:p>
        </p:txBody>
      </p:sp>
      <p:sp>
        <p:nvSpPr>
          <p:cNvPr id="5" name="Footer Placeholder 4">
            <a:extLst>
              <a:ext uri="{FF2B5EF4-FFF2-40B4-BE49-F238E27FC236}">
                <a16:creationId xmlns:a16="http://schemas.microsoft.com/office/drawing/2014/main" id="{417B2685-8D09-CDB7-D2DA-B07A4B7CAFF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4C60B2ED-5DA2-AFAD-339F-A88EDC609742}"/>
              </a:ext>
            </a:extLst>
          </p:cNvPr>
          <p:cNvSpPr>
            <a:spLocks noGrp="1"/>
          </p:cNvSpPr>
          <p:nvPr>
            <p:ph type="sldNum" sz="quarter" idx="12"/>
          </p:nvPr>
        </p:nvSpPr>
        <p:spPr/>
        <p:txBody>
          <a:bodyPr/>
          <a:lstStyle>
            <a:lvl1pPr>
              <a:defRPr/>
            </a:lvl1pPr>
          </a:lstStyle>
          <a:p>
            <a:pPr>
              <a:defRPr/>
            </a:pPr>
            <a:fld id="{2446ACB4-C20D-4548-A864-9FD339221F71}" type="slidenum">
              <a:rPr lang="en-US" altLang="en-US"/>
              <a:pPr>
                <a:defRPr/>
              </a:pPr>
              <a:t>‹#›</a:t>
            </a:fld>
            <a:endParaRPr lang="en-US" altLang="en-US"/>
          </a:p>
        </p:txBody>
      </p:sp>
    </p:spTree>
    <p:extLst>
      <p:ext uri="{BB962C8B-B14F-4D97-AF65-F5344CB8AC3E}">
        <p14:creationId xmlns:p14="http://schemas.microsoft.com/office/powerpoint/2010/main" val="8266346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DE81F1-33ED-1A18-D2D4-80A0756F2E05}"/>
              </a:ext>
            </a:extLst>
          </p:cNvPr>
          <p:cNvSpPr>
            <a:spLocks noGrp="1"/>
          </p:cNvSpPr>
          <p:nvPr>
            <p:ph type="dt" sz="half" idx="10"/>
          </p:nvPr>
        </p:nvSpPr>
        <p:spPr/>
        <p:txBody>
          <a:bodyPr/>
          <a:lstStyle>
            <a:lvl1pPr>
              <a:defRPr/>
            </a:lvl1pPr>
          </a:lstStyle>
          <a:p>
            <a:pPr>
              <a:defRPr/>
            </a:pPr>
            <a:fld id="{AD32B9BC-E7CC-C642-B266-A1DFE0849D01}" type="datetime1">
              <a:rPr lang="en-US" altLang="en-US"/>
              <a:pPr>
                <a:defRPr/>
              </a:pPr>
              <a:t>2/6/2025</a:t>
            </a:fld>
            <a:endParaRPr lang="en-US" altLang="en-US"/>
          </a:p>
        </p:txBody>
      </p:sp>
      <p:sp>
        <p:nvSpPr>
          <p:cNvPr id="5" name="Footer Placeholder 4">
            <a:extLst>
              <a:ext uri="{FF2B5EF4-FFF2-40B4-BE49-F238E27FC236}">
                <a16:creationId xmlns:a16="http://schemas.microsoft.com/office/drawing/2014/main" id="{BDB4B149-8959-127D-B6AB-52E1CC631D6C}"/>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FC313FF7-6BB9-14DB-05BB-CBFDE09E073F}"/>
              </a:ext>
            </a:extLst>
          </p:cNvPr>
          <p:cNvSpPr>
            <a:spLocks noGrp="1"/>
          </p:cNvSpPr>
          <p:nvPr>
            <p:ph type="sldNum" sz="quarter" idx="12"/>
          </p:nvPr>
        </p:nvSpPr>
        <p:spPr/>
        <p:txBody>
          <a:bodyPr/>
          <a:lstStyle>
            <a:lvl1pPr>
              <a:defRPr/>
            </a:lvl1pPr>
          </a:lstStyle>
          <a:p>
            <a:pPr>
              <a:defRPr/>
            </a:pPr>
            <a:fld id="{20EF1AC1-8A65-394D-B47C-44FD84DF7CFA}" type="slidenum">
              <a:rPr lang="en-US" altLang="en-US"/>
              <a:pPr>
                <a:defRPr/>
              </a:pPr>
              <a:t>‹#›</a:t>
            </a:fld>
            <a:endParaRPr lang="en-US" altLang="en-US"/>
          </a:p>
        </p:txBody>
      </p:sp>
    </p:spTree>
    <p:extLst>
      <p:ext uri="{BB962C8B-B14F-4D97-AF65-F5344CB8AC3E}">
        <p14:creationId xmlns:p14="http://schemas.microsoft.com/office/powerpoint/2010/main" val="3761941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869264A-C4FC-4DF3-FC19-4459D06F4532}"/>
              </a:ext>
            </a:extLst>
          </p:cNvPr>
          <p:cNvSpPr>
            <a:spLocks noGrp="1"/>
          </p:cNvSpPr>
          <p:nvPr>
            <p:ph type="dt" sz="half" idx="10"/>
          </p:nvPr>
        </p:nvSpPr>
        <p:spPr/>
        <p:txBody>
          <a:bodyPr/>
          <a:lstStyle>
            <a:lvl1pPr>
              <a:defRPr/>
            </a:lvl1pPr>
          </a:lstStyle>
          <a:p>
            <a:pPr>
              <a:defRPr/>
            </a:pPr>
            <a:fld id="{166A7518-5299-734D-9838-058587E21830}" type="datetime1">
              <a:rPr lang="en-US" altLang="en-US"/>
              <a:pPr>
                <a:defRPr/>
              </a:pPr>
              <a:t>2/6/2025</a:t>
            </a:fld>
            <a:endParaRPr lang="en-US" altLang="en-US"/>
          </a:p>
        </p:txBody>
      </p:sp>
      <p:sp>
        <p:nvSpPr>
          <p:cNvPr id="6" name="Footer Placeholder 4">
            <a:extLst>
              <a:ext uri="{FF2B5EF4-FFF2-40B4-BE49-F238E27FC236}">
                <a16:creationId xmlns:a16="http://schemas.microsoft.com/office/drawing/2014/main" id="{BE66367F-0E44-D196-A74D-31E5001EF8BA}"/>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87933782-55B4-40B1-EB13-312A9DBC80ED}"/>
              </a:ext>
            </a:extLst>
          </p:cNvPr>
          <p:cNvSpPr>
            <a:spLocks noGrp="1"/>
          </p:cNvSpPr>
          <p:nvPr>
            <p:ph type="sldNum" sz="quarter" idx="12"/>
          </p:nvPr>
        </p:nvSpPr>
        <p:spPr/>
        <p:txBody>
          <a:bodyPr/>
          <a:lstStyle>
            <a:lvl1pPr>
              <a:defRPr/>
            </a:lvl1pPr>
          </a:lstStyle>
          <a:p>
            <a:pPr>
              <a:defRPr/>
            </a:pPr>
            <a:fld id="{1E8BEFF9-98CB-EB45-B155-03AD28122B41}" type="slidenum">
              <a:rPr lang="en-US" altLang="en-US"/>
              <a:pPr>
                <a:defRPr/>
              </a:pPr>
              <a:t>‹#›</a:t>
            </a:fld>
            <a:endParaRPr lang="en-US" altLang="en-US"/>
          </a:p>
        </p:txBody>
      </p:sp>
    </p:spTree>
    <p:extLst>
      <p:ext uri="{BB962C8B-B14F-4D97-AF65-F5344CB8AC3E}">
        <p14:creationId xmlns:p14="http://schemas.microsoft.com/office/powerpoint/2010/main" val="36421401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6C93F07-3547-6871-4E7D-7218C82DB122}"/>
              </a:ext>
            </a:extLst>
          </p:cNvPr>
          <p:cNvSpPr>
            <a:spLocks noGrp="1"/>
          </p:cNvSpPr>
          <p:nvPr>
            <p:ph type="dt" sz="half" idx="10"/>
          </p:nvPr>
        </p:nvSpPr>
        <p:spPr/>
        <p:txBody>
          <a:bodyPr/>
          <a:lstStyle>
            <a:lvl1pPr>
              <a:defRPr/>
            </a:lvl1pPr>
          </a:lstStyle>
          <a:p>
            <a:pPr>
              <a:defRPr/>
            </a:pPr>
            <a:fld id="{3812B345-309D-454B-BD51-FB8772490EE2}" type="datetime1">
              <a:rPr lang="en-US" altLang="en-US"/>
              <a:pPr>
                <a:defRPr/>
              </a:pPr>
              <a:t>2/6/2025</a:t>
            </a:fld>
            <a:endParaRPr lang="en-US" altLang="en-US"/>
          </a:p>
        </p:txBody>
      </p:sp>
      <p:sp>
        <p:nvSpPr>
          <p:cNvPr id="8" name="Footer Placeholder 4">
            <a:extLst>
              <a:ext uri="{FF2B5EF4-FFF2-40B4-BE49-F238E27FC236}">
                <a16:creationId xmlns:a16="http://schemas.microsoft.com/office/drawing/2014/main" id="{6F18A1BB-AA08-9173-942E-B2771464EC25}"/>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B94DF8B1-487B-2E4B-11A6-C3725AC48A0E}"/>
              </a:ext>
            </a:extLst>
          </p:cNvPr>
          <p:cNvSpPr>
            <a:spLocks noGrp="1"/>
          </p:cNvSpPr>
          <p:nvPr>
            <p:ph type="sldNum" sz="quarter" idx="12"/>
          </p:nvPr>
        </p:nvSpPr>
        <p:spPr/>
        <p:txBody>
          <a:bodyPr/>
          <a:lstStyle>
            <a:lvl1pPr>
              <a:defRPr/>
            </a:lvl1pPr>
          </a:lstStyle>
          <a:p>
            <a:pPr>
              <a:defRPr/>
            </a:pPr>
            <a:fld id="{F473A694-20C6-D245-8E0B-021349C7AC6C}" type="slidenum">
              <a:rPr lang="en-US" altLang="en-US"/>
              <a:pPr>
                <a:defRPr/>
              </a:pPr>
              <a:t>‹#›</a:t>
            </a:fld>
            <a:endParaRPr lang="en-US" altLang="en-US"/>
          </a:p>
        </p:txBody>
      </p:sp>
    </p:spTree>
    <p:extLst>
      <p:ext uri="{BB962C8B-B14F-4D97-AF65-F5344CB8AC3E}">
        <p14:creationId xmlns:p14="http://schemas.microsoft.com/office/powerpoint/2010/main" val="27459366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Date Placeholder 3">
            <a:extLst>
              <a:ext uri="{FF2B5EF4-FFF2-40B4-BE49-F238E27FC236}">
                <a16:creationId xmlns:a16="http://schemas.microsoft.com/office/drawing/2014/main" id="{B9D32960-60A1-9390-AB8A-7D5115314D96}"/>
              </a:ext>
            </a:extLst>
          </p:cNvPr>
          <p:cNvSpPr>
            <a:spLocks noGrp="1"/>
          </p:cNvSpPr>
          <p:nvPr>
            <p:ph type="dt" sz="half" idx="10"/>
          </p:nvPr>
        </p:nvSpPr>
        <p:spPr/>
        <p:txBody>
          <a:bodyPr/>
          <a:lstStyle>
            <a:lvl1pPr>
              <a:defRPr/>
            </a:lvl1pPr>
          </a:lstStyle>
          <a:p>
            <a:pPr>
              <a:defRPr/>
            </a:pPr>
            <a:fld id="{8285389E-373F-DC45-BBC5-9788A7926A34}" type="datetime1">
              <a:rPr lang="en-US" altLang="en-US"/>
              <a:pPr>
                <a:defRPr/>
              </a:pPr>
              <a:t>2/6/2025</a:t>
            </a:fld>
            <a:endParaRPr lang="en-US" altLang="en-US"/>
          </a:p>
        </p:txBody>
      </p:sp>
      <p:sp>
        <p:nvSpPr>
          <p:cNvPr id="4" name="Footer Placeholder 4">
            <a:extLst>
              <a:ext uri="{FF2B5EF4-FFF2-40B4-BE49-F238E27FC236}">
                <a16:creationId xmlns:a16="http://schemas.microsoft.com/office/drawing/2014/main" id="{0D266EB3-1967-D0D8-8B0B-EFDA7B85E916}"/>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70246B6A-876B-3A02-50AB-682B79653FA1}"/>
              </a:ext>
            </a:extLst>
          </p:cNvPr>
          <p:cNvSpPr>
            <a:spLocks noGrp="1"/>
          </p:cNvSpPr>
          <p:nvPr>
            <p:ph type="sldNum" sz="quarter" idx="12"/>
          </p:nvPr>
        </p:nvSpPr>
        <p:spPr/>
        <p:txBody>
          <a:bodyPr/>
          <a:lstStyle>
            <a:lvl1pPr>
              <a:defRPr/>
            </a:lvl1pPr>
          </a:lstStyle>
          <a:p>
            <a:pPr>
              <a:defRPr/>
            </a:pPr>
            <a:fld id="{DC223B87-5BB9-9E4F-9A9E-6D343D3EA29E}" type="slidenum">
              <a:rPr lang="en-US" altLang="en-US"/>
              <a:pPr>
                <a:defRPr/>
              </a:pPr>
              <a:t>‹#›</a:t>
            </a:fld>
            <a:endParaRPr lang="en-US" altLang="en-US"/>
          </a:p>
        </p:txBody>
      </p:sp>
    </p:spTree>
    <p:extLst>
      <p:ext uri="{BB962C8B-B14F-4D97-AF65-F5344CB8AC3E}">
        <p14:creationId xmlns:p14="http://schemas.microsoft.com/office/powerpoint/2010/main" val="28866613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9C63D213-98A1-E8FB-9A6B-DD2F8E4B320F}"/>
              </a:ext>
            </a:extLst>
          </p:cNvPr>
          <p:cNvSpPr>
            <a:spLocks noGrp="1"/>
          </p:cNvSpPr>
          <p:nvPr>
            <p:ph type="dt" sz="half" idx="10"/>
          </p:nvPr>
        </p:nvSpPr>
        <p:spPr/>
        <p:txBody>
          <a:bodyPr/>
          <a:lstStyle>
            <a:lvl1pPr>
              <a:defRPr/>
            </a:lvl1pPr>
          </a:lstStyle>
          <a:p>
            <a:pPr>
              <a:defRPr/>
            </a:pPr>
            <a:fld id="{0BCBC241-357D-3646-AC1F-4C2931B5FDCC}" type="datetime1">
              <a:rPr lang="en-US" altLang="en-US"/>
              <a:pPr>
                <a:defRPr/>
              </a:pPr>
              <a:t>2/6/2025</a:t>
            </a:fld>
            <a:endParaRPr lang="en-US" altLang="en-US"/>
          </a:p>
        </p:txBody>
      </p:sp>
      <p:sp>
        <p:nvSpPr>
          <p:cNvPr id="3" name="Footer Placeholder 4">
            <a:extLst>
              <a:ext uri="{FF2B5EF4-FFF2-40B4-BE49-F238E27FC236}">
                <a16:creationId xmlns:a16="http://schemas.microsoft.com/office/drawing/2014/main" id="{F57CDADB-54E8-BC2F-52BD-1112B3FACF0A}"/>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7D044C20-7E5C-DC98-691B-37D7AD66E48D}"/>
              </a:ext>
            </a:extLst>
          </p:cNvPr>
          <p:cNvSpPr>
            <a:spLocks noGrp="1"/>
          </p:cNvSpPr>
          <p:nvPr>
            <p:ph type="sldNum" sz="quarter" idx="12"/>
          </p:nvPr>
        </p:nvSpPr>
        <p:spPr/>
        <p:txBody>
          <a:bodyPr/>
          <a:lstStyle>
            <a:lvl1pPr>
              <a:defRPr/>
            </a:lvl1pPr>
          </a:lstStyle>
          <a:p>
            <a:pPr>
              <a:defRPr/>
            </a:pPr>
            <a:fld id="{985C0F37-0784-1C4F-9DD8-32B0DE324058}" type="slidenum">
              <a:rPr lang="en-US" altLang="en-US"/>
              <a:pPr>
                <a:defRPr/>
              </a:pPr>
              <a:t>‹#›</a:t>
            </a:fld>
            <a:endParaRPr lang="en-US" altLang="en-US"/>
          </a:p>
        </p:txBody>
      </p:sp>
    </p:spTree>
    <p:extLst>
      <p:ext uri="{BB962C8B-B14F-4D97-AF65-F5344CB8AC3E}">
        <p14:creationId xmlns:p14="http://schemas.microsoft.com/office/powerpoint/2010/main" val="31312196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07630058-8D76-21D0-F34C-82DDD3A70DF2}"/>
              </a:ext>
            </a:extLst>
          </p:cNvPr>
          <p:cNvSpPr>
            <a:spLocks noGrp="1"/>
          </p:cNvSpPr>
          <p:nvPr>
            <p:ph type="dt" sz="half" idx="10"/>
          </p:nvPr>
        </p:nvSpPr>
        <p:spPr/>
        <p:txBody>
          <a:bodyPr/>
          <a:lstStyle>
            <a:lvl1pPr>
              <a:defRPr/>
            </a:lvl1pPr>
          </a:lstStyle>
          <a:p>
            <a:pPr>
              <a:defRPr/>
            </a:pPr>
            <a:fld id="{BE6062B4-C36D-4F49-8731-DEA2E384C7C1}" type="datetime1">
              <a:rPr lang="en-US" altLang="en-US"/>
              <a:pPr>
                <a:defRPr/>
              </a:pPr>
              <a:t>2/6/2025</a:t>
            </a:fld>
            <a:endParaRPr lang="en-US" altLang="en-US"/>
          </a:p>
        </p:txBody>
      </p:sp>
      <p:sp>
        <p:nvSpPr>
          <p:cNvPr id="6" name="Footer Placeholder 4">
            <a:extLst>
              <a:ext uri="{FF2B5EF4-FFF2-40B4-BE49-F238E27FC236}">
                <a16:creationId xmlns:a16="http://schemas.microsoft.com/office/drawing/2014/main" id="{1637C2FB-B194-6458-4921-E79FE708EFEC}"/>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ED92D6B0-2E8C-8E86-FE05-8FA0BDB81226}"/>
              </a:ext>
            </a:extLst>
          </p:cNvPr>
          <p:cNvSpPr>
            <a:spLocks noGrp="1"/>
          </p:cNvSpPr>
          <p:nvPr>
            <p:ph type="sldNum" sz="quarter" idx="12"/>
          </p:nvPr>
        </p:nvSpPr>
        <p:spPr/>
        <p:txBody>
          <a:bodyPr/>
          <a:lstStyle>
            <a:lvl1pPr>
              <a:defRPr/>
            </a:lvl1pPr>
          </a:lstStyle>
          <a:p>
            <a:pPr>
              <a:defRPr/>
            </a:pPr>
            <a:fld id="{F0AD7A2B-D293-D14F-B2AD-98479B3BE1D6}" type="slidenum">
              <a:rPr lang="en-US" altLang="en-US"/>
              <a:pPr>
                <a:defRPr/>
              </a:pPr>
              <a:t>‹#›</a:t>
            </a:fld>
            <a:endParaRPr lang="en-US" altLang="en-US"/>
          </a:p>
        </p:txBody>
      </p:sp>
    </p:spTree>
    <p:extLst>
      <p:ext uri="{BB962C8B-B14F-4D97-AF65-F5344CB8AC3E}">
        <p14:creationId xmlns:p14="http://schemas.microsoft.com/office/powerpoint/2010/main" val="1814400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23888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DF26DF4-DAB9-7117-A375-62954C446A34}"/>
              </a:ext>
            </a:extLst>
          </p:cNvPr>
          <p:cNvSpPr>
            <a:spLocks noGrp="1"/>
          </p:cNvSpPr>
          <p:nvPr>
            <p:ph type="dt" sz="half" idx="10"/>
          </p:nvPr>
        </p:nvSpPr>
        <p:spPr/>
        <p:txBody>
          <a:bodyPr/>
          <a:lstStyle>
            <a:lvl1pPr>
              <a:defRPr/>
            </a:lvl1pPr>
          </a:lstStyle>
          <a:p>
            <a:pPr>
              <a:defRPr/>
            </a:pPr>
            <a:fld id="{526E9CB3-CF7B-CA42-9510-7DA7DB68EDDC}" type="datetime1">
              <a:rPr lang="en-US" altLang="en-US"/>
              <a:pPr>
                <a:defRPr/>
              </a:pPr>
              <a:t>2/6/2025</a:t>
            </a:fld>
            <a:endParaRPr lang="en-US" altLang="en-US"/>
          </a:p>
        </p:txBody>
      </p:sp>
      <p:sp>
        <p:nvSpPr>
          <p:cNvPr id="6" name="Footer Placeholder 4">
            <a:extLst>
              <a:ext uri="{FF2B5EF4-FFF2-40B4-BE49-F238E27FC236}">
                <a16:creationId xmlns:a16="http://schemas.microsoft.com/office/drawing/2014/main" id="{ACD7B47D-6357-1A7E-D5B4-2CCB3F73AA45}"/>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2E518808-E63C-219C-CCB0-848637E9E32B}"/>
              </a:ext>
            </a:extLst>
          </p:cNvPr>
          <p:cNvSpPr>
            <a:spLocks noGrp="1"/>
          </p:cNvSpPr>
          <p:nvPr>
            <p:ph type="sldNum" sz="quarter" idx="12"/>
          </p:nvPr>
        </p:nvSpPr>
        <p:spPr/>
        <p:txBody>
          <a:bodyPr/>
          <a:lstStyle>
            <a:lvl1pPr>
              <a:defRPr/>
            </a:lvl1pPr>
          </a:lstStyle>
          <a:p>
            <a:pPr>
              <a:defRPr/>
            </a:pPr>
            <a:fld id="{CBA479C0-4E0D-BD42-B561-FBF3DE4AF86E}" type="slidenum">
              <a:rPr lang="en-US" altLang="en-US"/>
              <a:pPr>
                <a:defRPr/>
              </a:pPr>
              <a:t>‹#›</a:t>
            </a:fld>
            <a:endParaRPr lang="en-US" altLang="en-US"/>
          </a:p>
        </p:txBody>
      </p:sp>
    </p:spTree>
    <p:extLst>
      <p:ext uri="{BB962C8B-B14F-4D97-AF65-F5344CB8AC3E}">
        <p14:creationId xmlns:p14="http://schemas.microsoft.com/office/powerpoint/2010/main" val="36284844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112C05-2D0E-BB9E-21A0-69708BBA1A11}"/>
              </a:ext>
            </a:extLst>
          </p:cNvPr>
          <p:cNvSpPr>
            <a:spLocks noGrp="1"/>
          </p:cNvSpPr>
          <p:nvPr>
            <p:ph type="dt" sz="half" idx="10"/>
          </p:nvPr>
        </p:nvSpPr>
        <p:spPr/>
        <p:txBody>
          <a:bodyPr/>
          <a:lstStyle>
            <a:lvl1pPr>
              <a:defRPr/>
            </a:lvl1pPr>
          </a:lstStyle>
          <a:p>
            <a:pPr>
              <a:defRPr/>
            </a:pPr>
            <a:fld id="{3804296B-7043-584D-8B13-C12D9E862219}" type="datetime1">
              <a:rPr lang="en-US" altLang="en-US"/>
              <a:pPr>
                <a:defRPr/>
              </a:pPr>
              <a:t>2/6/2025</a:t>
            </a:fld>
            <a:endParaRPr lang="en-US" altLang="en-US"/>
          </a:p>
        </p:txBody>
      </p:sp>
      <p:sp>
        <p:nvSpPr>
          <p:cNvPr id="5" name="Footer Placeholder 4">
            <a:extLst>
              <a:ext uri="{FF2B5EF4-FFF2-40B4-BE49-F238E27FC236}">
                <a16:creationId xmlns:a16="http://schemas.microsoft.com/office/drawing/2014/main" id="{22A043E3-0260-DB6E-DAF9-A1955A89443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F1A016BD-27D2-0BF8-705E-9D6ED1B2D966}"/>
              </a:ext>
            </a:extLst>
          </p:cNvPr>
          <p:cNvSpPr>
            <a:spLocks noGrp="1"/>
          </p:cNvSpPr>
          <p:nvPr>
            <p:ph type="sldNum" sz="quarter" idx="12"/>
          </p:nvPr>
        </p:nvSpPr>
        <p:spPr/>
        <p:txBody>
          <a:bodyPr/>
          <a:lstStyle>
            <a:lvl1pPr>
              <a:defRPr/>
            </a:lvl1pPr>
          </a:lstStyle>
          <a:p>
            <a:pPr>
              <a:defRPr/>
            </a:pPr>
            <a:fld id="{D1BB79B8-ACFB-E44A-AD46-0A2C14B51333}" type="slidenum">
              <a:rPr lang="en-US" altLang="en-US"/>
              <a:pPr>
                <a:defRPr/>
              </a:pPr>
              <a:t>‹#›</a:t>
            </a:fld>
            <a:endParaRPr lang="en-US" altLang="en-US"/>
          </a:p>
        </p:txBody>
      </p:sp>
    </p:spTree>
    <p:extLst>
      <p:ext uri="{BB962C8B-B14F-4D97-AF65-F5344CB8AC3E}">
        <p14:creationId xmlns:p14="http://schemas.microsoft.com/office/powerpoint/2010/main" val="21889986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34E3FD-DA13-A17E-E87C-4941FB5BEAEA}"/>
              </a:ext>
            </a:extLst>
          </p:cNvPr>
          <p:cNvSpPr>
            <a:spLocks noGrp="1"/>
          </p:cNvSpPr>
          <p:nvPr>
            <p:ph type="dt" sz="half" idx="10"/>
          </p:nvPr>
        </p:nvSpPr>
        <p:spPr/>
        <p:txBody>
          <a:bodyPr/>
          <a:lstStyle>
            <a:lvl1pPr>
              <a:defRPr/>
            </a:lvl1pPr>
          </a:lstStyle>
          <a:p>
            <a:pPr>
              <a:defRPr/>
            </a:pPr>
            <a:fld id="{4388C84C-0403-C049-8049-718701B4E62C}" type="datetime1">
              <a:rPr lang="en-US" altLang="en-US"/>
              <a:pPr>
                <a:defRPr/>
              </a:pPr>
              <a:t>2/6/2025</a:t>
            </a:fld>
            <a:endParaRPr lang="en-US" altLang="en-US"/>
          </a:p>
        </p:txBody>
      </p:sp>
      <p:sp>
        <p:nvSpPr>
          <p:cNvPr id="5" name="Footer Placeholder 4">
            <a:extLst>
              <a:ext uri="{FF2B5EF4-FFF2-40B4-BE49-F238E27FC236}">
                <a16:creationId xmlns:a16="http://schemas.microsoft.com/office/drawing/2014/main" id="{0017FF1A-32E4-6946-23FC-2B97BA0EA640}"/>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1CD4D624-43D8-3467-0F6F-CF757DA117F2}"/>
              </a:ext>
            </a:extLst>
          </p:cNvPr>
          <p:cNvSpPr>
            <a:spLocks noGrp="1"/>
          </p:cNvSpPr>
          <p:nvPr>
            <p:ph type="sldNum" sz="quarter" idx="12"/>
          </p:nvPr>
        </p:nvSpPr>
        <p:spPr/>
        <p:txBody>
          <a:bodyPr/>
          <a:lstStyle>
            <a:lvl1pPr>
              <a:defRPr/>
            </a:lvl1pPr>
          </a:lstStyle>
          <a:p>
            <a:pPr>
              <a:defRPr/>
            </a:pPr>
            <a:fld id="{AF8F65CE-669D-8146-8E7C-71AE68510968}" type="slidenum">
              <a:rPr lang="en-US" altLang="en-US"/>
              <a:pPr>
                <a:defRPr/>
              </a:pPr>
              <a:t>‹#›</a:t>
            </a:fld>
            <a:endParaRPr lang="en-US" altLang="en-US"/>
          </a:p>
        </p:txBody>
      </p:sp>
    </p:spTree>
    <p:extLst>
      <p:ext uri="{BB962C8B-B14F-4D97-AF65-F5344CB8AC3E}">
        <p14:creationId xmlns:p14="http://schemas.microsoft.com/office/powerpoint/2010/main" val="2702449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718273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2235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8475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9068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6761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5115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16627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089358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797753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8964D26-3BEA-E509-2C98-DFB2624AB388}"/>
              </a:ext>
            </a:extLst>
          </p:cNvPr>
          <p:cNvSpPr>
            <a:spLocks noGrp="1" noChangeArrowheads="1"/>
          </p:cNvSpPr>
          <p:nvPr>
            <p:ph type="title"/>
          </p:nvPr>
        </p:nvSpPr>
        <p:spPr bwMode="auto">
          <a:xfrm>
            <a:off x="1022350" y="91281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85DEE358-43DD-51DB-5532-77A01D00AE15}"/>
              </a:ext>
            </a:extLst>
          </p:cNvPr>
          <p:cNvSpPr>
            <a:spLocks noGrp="1" noChangeArrowheads="1"/>
          </p:cNvSpPr>
          <p:nvPr>
            <p:ph type="body" idx="1"/>
          </p:nvPr>
        </p:nvSpPr>
        <p:spPr bwMode="auto">
          <a:xfrm>
            <a:off x="102235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5">
            <a:extLst>
              <a:ext uri="{FF2B5EF4-FFF2-40B4-BE49-F238E27FC236}">
                <a16:creationId xmlns:a16="http://schemas.microsoft.com/office/drawing/2014/main" id="{D1DD6DCB-1040-F940-C6A2-D46D81AE71ED}"/>
              </a:ext>
            </a:extLst>
          </p:cNvPr>
          <p:cNvSpPr>
            <a:spLocks noChangeArrowheads="1"/>
          </p:cNvSpPr>
          <p:nvPr userDrawn="1"/>
        </p:nvSpPr>
        <p:spPr bwMode="auto">
          <a:xfrm>
            <a:off x="0" y="6073775"/>
            <a:ext cx="9144000" cy="795338"/>
          </a:xfrm>
          <a:prstGeom prst="rect">
            <a:avLst/>
          </a:prstGeom>
          <a:solidFill>
            <a:srgbClr val="C80000"/>
          </a:solidFill>
          <a:ln>
            <a:noFill/>
          </a:ln>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defRPr/>
            </a:pPr>
            <a:endParaRPr lang="en-US" altLang="en-US">
              <a:cs typeface="Arial" panose="020B0604020202020204" pitchFamily="34" charset="0"/>
            </a:endParaRPr>
          </a:p>
        </p:txBody>
      </p:sp>
      <p:pic>
        <p:nvPicPr>
          <p:cNvPr id="1029" name="Picture 7" descr="NJIT_C_SD3_ko.eps">
            <a:extLst>
              <a:ext uri="{FF2B5EF4-FFF2-40B4-BE49-F238E27FC236}">
                <a16:creationId xmlns:a16="http://schemas.microsoft.com/office/drawing/2014/main" id="{FC601F57-C7FB-18AB-48C4-6BC68B0D21A6}"/>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60350" y="6149975"/>
            <a:ext cx="2438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0" fontAlgn="base" hangingPunct="0">
        <a:spcBef>
          <a:spcPct val="0"/>
        </a:spcBef>
        <a:spcAft>
          <a:spcPct val="0"/>
        </a:spcAft>
        <a:defRPr sz="3200">
          <a:solidFill>
            <a:schemeClr val="tx2"/>
          </a:solidFill>
          <a:latin typeface="Arial" panose="020B0604020202020204" pitchFamily="34" charset="0"/>
          <a:ea typeface="+mj-ea"/>
          <a:cs typeface="Arial" panose="020B0604020202020204" pitchFamily="34" charset="0"/>
        </a:defRPr>
      </a:lvl1pPr>
      <a:lvl2pPr algn="l" rtl="0" eaLnBrk="0" fontAlgn="base" hangingPunct="0">
        <a:spcBef>
          <a:spcPct val="0"/>
        </a:spcBef>
        <a:spcAft>
          <a:spcPct val="0"/>
        </a:spcAft>
        <a:defRPr sz="3200">
          <a:solidFill>
            <a:schemeClr val="tx2"/>
          </a:solidFill>
          <a:latin typeface="Arial" panose="020B0604020202020204" pitchFamily="34" charset="0"/>
          <a:ea typeface="ＭＳ Ｐゴシック" pitchFamily="-112" charset="-128"/>
          <a:cs typeface="Arial" panose="020B0604020202020204" pitchFamily="34" charset="0"/>
        </a:defRPr>
      </a:lvl2pPr>
      <a:lvl3pPr algn="l" rtl="0" eaLnBrk="0" fontAlgn="base" hangingPunct="0">
        <a:spcBef>
          <a:spcPct val="0"/>
        </a:spcBef>
        <a:spcAft>
          <a:spcPct val="0"/>
        </a:spcAft>
        <a:defRPr sz="3200">
          <a:solidFill>
            <a:schemeClr val="tx2"/>
          </a:solidFill>
          <a:latin typeface="Arial" panose="020B0604020202020204" pitchFamily="34" charset="0"/>
          <a:ea typeface="ＭＳ Ｐゴシック" pitchFamily="-112" charset="-128"/>
          <a:cs typeface="Arial" panose="020B0604020202020204" pitchFamily="34" charset="0"/>
        </a:defRPr>
      </a:lvl3pPr>
      <a:lvl4pPr algn="l" rtl="0" eaLnBrk="0" fontAlgn="base" hangingPunct="0">
        <a:spcBef>
          <a:spcPct val="0"/>
        </a:spcBef>
        <a:spcAft>
          <a:spcPct val="0"/>
        </a:spcAft>
        <a:defRPr sz="3200">
          <a:solidFill>
            <a:schemeClr val="tx2"/>
          </a:solidFill>
          <a:latin typeface="Arial" panose="020B0604020202020204" pitchFamily="34" charset="0"/>
          <a:ea typeface="ＭＳ Ｐゴシック" pitchFamily="-112" charset="-128"/>
          <a:cs typeface="Arial" panose="020B0604020202020204" pitchFamily="34" charset="0"/>
        </a:defRPr>
      </a:lvl4pPr>
      <a:lvl5pPr algn="l" rtl="0" eaLnBrk="0" fontAlgn="base" hangingPunct="0">
        <a:spcBef>
          <a:spcPct val="0"/>
        </a:spcBef>
        <a:spcAft>
          <a:spcPct val="0"/>
        </a:spcAft>
        <a:defRPr sz="3200">
          <a:solidFill>
            <a:schemeClr val="tx2"/>
          </a:solidFill>
          <a:latin typeface="Arial" panose="020B0604020202020204" pitchFamily="34" charset="0"/>
          <a:ea typeface="ＭＳ Ｐゴシック" pitchFamily="-112" charset="-128"/>
          <a:cs typeface="Arial" panose="020B0604020202020204" pitchFamily="34" charset="0"/>
        </a:defRPr>
      </a:lvl5pPr>
      <a:lvl6pPr marL="457200" algn="l" rtl="0" fontAlgn="base">
        <a:spcBef>
          <a:spcPct val="0"/>
        </a:spcBef>
        <a:spcAft>
          <a:spcPct val="0"/>
        </a:spcAft>
        <a:defRPr sz="3800">
          <a:solidFill>
            <a:schemeClr val="tx2"/>
          </a:solidFill>
          <a:latin typeface="ITC Stone Sans Std Semibold" pitchFamily="-101" charset="0"/>
          <a:ea typeface="ＭＳ Ｐゴシック" pitchFamily="-112" charset="-128"/>
          <a:cs typeface="ＭＳ Ｐゴシック" pitchFamily="-112" charset="-128"/>
        </a:defRPr>
      </a:lvl6pPr>
      <a:lvl7pPr marL="914400" algn="l" rtl="0" fontAlgn="base">
        <a:spcBef>
          <a:spcPct val="0"/>
        </a:spcBef>
        <a:spcAft>
          <a:spcPct val="0"/>
        </a:spcAft>
        <a:defRPr sz="3800">
          <a:solidFill>
            <a:schemeClr val="tx2"/>
          </a:solidFill>
          <a:latin typeface="ITC Stone Sans Std Semibold" pitchFamily="-101" charset="0"/>
          <a:ea typeface="ＭＳ Ｐゴシック" pitchFamily="-112" charset="-128"/>
          <a:cs typeface="ＭＳ Ｐゴシック" pitchFamily="-112" charset="-128"/>
        </a:defRPr>
      </a:lvl7pPr>
      <a:lvl8pPr marL="1371600" algn="l" rtl="0" fontAlgn="base">
        <a:spcBef>
          <a:spcPct val="0"/>
        </a:spcBef>
        <a:spcAft>
          <a:spcPct val="0"/>
        </a:spcAft>
        <a:defRPr sz="3800">
          <a:solidFill>
            <a:schemeClr val="tx2"/>
          </a:solidFill>
          <a:latin typeface="ITC Stone Sans Std Semibold" pitchFamily="-101" charset="0"/>
          <a:ea typeface="ＭＳ Ｐゴシック" pitchFamily="-112" charset="-128"/>
          <a:cs typeface="ＭＳ Ｐゴシック" pitchFamily="-112" charset="-128"/>
        </a:defRPr>
      </a:lvl8pPr>
      <a:lvl9pPr marL="1828800" algn="l" rtl="0" fontAlgn="base">
        <a:spcBef>
          <a:spcPct val="0"/>
        </a:spcBef>
        <a:spcAft>
          <a:spcPct val="0"/>
        </a:spcAft>
        <a:defRPr sz="3800">
          <a:solidFill>
            <a:schemeClr val="tx2"/>
          </a:solidFill>
          <a:latin typeface="ITC Stone Sans Std Semibold" pitchFamily="-101" charset="0"/>
          <a:ea typeface="ＭＳ Ｐゴシック" pitchFamily="-112" charset="-128"/>
          <a:cs typeface="ＭＳ Ｐゴシック" pitchFamily="-112" charset="-128"/>
        </a:defRPr>
      </a:lvl9pPr>
    </p:titleStyle>
    <p:bodyStyle>
      <a:lvl1pPr marL="342900" indent="-342900" algn="l" rtl="0" eaLnBrk="0" fontAlgn="base" hangingPunct="0">
        <a:spcBef>
          <a:spcPct val="20000"/>
        </a:spcBef>
        <a:spcAft>
          <a:spcPct val="0"/>
        </a:spcAft>
        <a:buChar char="•"/>
        <a:defRPr sz="2200">
          <a:solidFill>
            <a:schemeClr val="tx1"/>
          </a:solidFill>
          <a:latin typeface="Arial" panose="020B0604020202020204" pitchFamily="34" charset="0"/>
          <a:ea typeface="+mn-ea"/>
          <a:cs typeface="Arial" panose="020B0604020202020204" pitchFamily="34" charset="0"/>
        </a:defRPr>
      </a:lvl1pPr>
      <a:lvl2pPr marL="742950" indent="-285750" algn="l" rtl="0" eaLnBrk="0" fontAlgn="base" hangingPunct="0">
        <a:spcBef>
          <a:spcPct val="20000"/>
        </a:spcBef>
        <a:spcAft>
          <a:spcPct val="0"/>
        </a:spcAft>
        <a:buChar char="–"/>
        <a:defRPr sz="20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spcBef>
          <a:spcPct val="20000"/>
        </a:spcBef>
        <a:spcAft>
          <a:spcPct val="0"/>
        </a:spcAft>
        <a:buChar char="•"/>
        <a:defRPr>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spcBef>
          <a:spcPct val="20000"/>
        </a:spcBef>
        <a:spcAft>
          <a:spcPct val="0"/>
        </a:spcAft>
        <a:buChar char="–"/>
        <a:defRPr sz="16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spcBef>
          <a:spcPct val="20000"/>
        </a:spcBef>
        <a:spcAft>
          <a:spcPct val="0"/>
        </a:spcAft>
        <a:buChar char="»"/>
        <a:defRPr sz="1400">
          <a:solidFill>
            <a:schemeClr val="tx1"/>
          </a:solidFill>
          <a:latin typeface="Arial" panose="020B0604020202020204" pitchFamily="34" charset="0"/>
          <a:ea typeface="+mn-ea"/>
          <a:cs typeface="Arial" panose="020B0604020202020204" pitchFamily="34" charset="0"/>
        </a:defRPr>
      </a:lvl5pPr>
      <a:lvl6pPr marL="2514600" indent="-228600" algn="l" rtl="0" fontAlgn="base">
        <a:spcBef>
          <a:spcPct val="20000"/>
        </a:spcBef>
        <a:spcAft>
          <a:spcPct val="0"/>
        </a:spcAft>
        <a:buChar char="»"/>
        <a:defRPr sz="1400">
          <a:solidFill>
            <a:schemeClr val="tx1"/>
          </a:solidFill>
          <a:latin typeface="+mn-lt"/>
          <a:ea typeface="+mn-ea"/>
          <a:cs typeface="+mn-cs"/>
        </a:defRPr>
      </a:lvl6pPr>
      <a:lvl7pPr marL="2971800" indent="-228600" algn="l" rtl="0" fontAlgn="base">
        <a:spcBef>
          <a:spcPct val="20000"/>
        </a:spcBef>
        <a:spcAft>
          <a:spcPct val="0"/>
        </a:spcAft>
        <a:buChar char="»"/>
        <a:defRPr sz="1400">
          <a:solidFill>
            <a:schemeClr val="tx1"/>
          </a:solidFill>
          <a:latin typeface="+mn-lt"/>
          <a:ea typeface="+mn-ea"/>
          <a:cs typeface="+mn-cs"/>
        </a:defRPr>
      </a:lvl7pPr>
      <a:lvl8pPr marL="3429000" indent="-228600" algn="l" rtl="0" fontAlgn="base">
        <a:spcBef>
          <a:spcPct val="20000"/>
        </a:spcBef>
        <a:spcAft>
          <a:spcPct val="0"/>
        </a:spcAft>
        <a:buChar char="»"/>
        <a:defRPr sz="1400">
          <a:solidFill>
            <a:schemeClr val="tx1"/>
          </a:solidFill>
          <a:latin typeface="+mn-lt"/>
          <a:ea typeface="+mn-ea"/>
          <a:cs typeface="+mn-cs"/>
        </a:defRPr>
      </a:lvl8pPr>
      <a:lvl9pPr marL="3886200" indent="-228600" algn="l" rtl="0" fontAlgn="base">
        <a:spcBef>
          <a:spcPct val="20000"/>
        </a:spcBef>
        <a:spcAft>
          <a:spcPct val="0"/>
        </a:spcAft>
        <a:buChar char="»"/>
        <a:defRPr sz="14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ext Placeholder 2">
            <a:extLst>
              <a:ext uri="{FF2B5EF4-FFF2-40B4-BE49-F238E27FC236}">
                <a16:creationId xmlns:a16="http://schemas.microsoft.com/office/drawing/2014/main" id="{369C27D6-E804-69D2-985D-E082302947CB}"/>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A3A4E7CA-37F7-E940-A390-FCCCF8BA9F13}"/>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Arial" pitchFamily="34" charset="0"/>
                <a:ea typeface="ＭＳ Ｐゴシック" pitchFamily="34" charset="-128"/>
              </a:defRPr>
            </a:lvl1pPr>
          </a:lstStyle>
          <a:p>
            <a:pPr>
              <a:defRPr/>
            </a:pPr>
            <a:fld id="{7D76A097-1D90-AB41-ABEC-9A4788CAC81F}" type="datetime1">
              <a:rPr lang="en-US" altLang="en-US"/>
              <a:pPr>
                <a:defRPr/>
              </a:pPr>
              <a:t>2/6/2025</a:t>
            </a:fld>
            <a:endParaRPr lang="en-US" altLang="en-US"/>
          </a:p>
        </p:txBody>
      </p:sp>
      <p:sp>
        <p:nvSpPr>
          <p:cNvPr id="5" name="Footer Placeholder 4">
            <a:extLst>
              <a:ext uri="{FF2B5EF4-FFF2-40B4-BE49-F238E27FC236}">
                <a16:creationId xmlns:a16="http://schemas.microsoft.com/office/drawing/2014/main" id="{2A9D86FE-21C6-FF8E-098F-8520880014A0}"/>
              </a:ext>
            </a:extLst>
          </p:cNvPr>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Arial" charset="0"/>
                <a:ea typeface="ＭＳ Ｐゴシック" charset="0"/>
                <a:cs typeface="ＭＳ Ｐゴシック" charset="0"/>
              </a:defRPr>
            </a:lvl1pPr>
          </a:lstStyle>
          <a:p>
            <a:pPr>
              <a:defRPr/>
            </a:pPr>
            <a:endParaRPr lang="en-US"/>
          </a:p>
        </p:txBody>
      </p:sp>
      <p:sp>
        <p:nvSpPr>
          <p:cNvPr id="6" name="Slide Number Placeholder 5">
            <a:extLst>
              <a:ext uri="{FF2B5EF4-FFF2-40B4-BE49-F238E27FC236}">
                <a16:creationId xmlns:a16="http://schemas.microsoft.com/office/drawing/2014/main" id="{5030E502-497B-7DED-E4B7-F2EDE6D55E51}"/>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pPr>
              <a:defRPr/>
            </a:pPr>
            <a:fld id="{0C5C0FBF-2D27-594E-B4CE-72CB5E33308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xStyles>
    <p:titleStyle>
      <a:lvl1pPr algn="ctr" defTabSz="457200" rtl="0" eaLnBrk="0" fontAlgn="base" hangingPunct="0">
        <a:spcBef>
          <a:spcPct val="0"/>
        </a:spcBef>
        <a:spcAft>
          <a:spcPct val="0"/>
        </a:spcAft>
        <a:defRPr sz="4400" kern="1200">
          <a:solidFill>
            <a:schemeClr val="tx1"/>
          </a:solidFill>
          <a:latin typeface="+mj-lt"/>
          <a:ea typeface="ヒラギノ角ゴ Pro W3" charset="0"/>
          <a:cs typeface="ヒラギノ角ゴ Pro W3" charset="0"/>
        </a:defRPr>
      </a:lvl1pPr>
      <a:lvl2pPr algn="ctr" defTabSz="457200" rtl="0" eaLnBrk="0" fontAlgn="base" hangingPunct="0">
        <a:spcBef>
          <a:spcPct val="0"/>
        </a:spcBef>
        <a:spcAft>
          <a:spcPct val="0"/>
        </a:spcAft>
        <a:defRPr sz="4400">
          <a:solidFill>
            <a:schemeClr val="tx1"/>
          </a:solidFill>
          <a:latin typeface="Calibri" charset="0"/>
          <a:ea typeface="ヒラギノ角ゴ Pro W3" charset="0"/>
          <a:cs typeface="ヒラギノ角ゴ Pro W3" charset="0"/>
        </a:defRPr>
      </a:lvl2pPr>
      <a:lvl3pPr algn="ctr" defTabSz="457200" rtl="0" eaLnBrk="0" fontAlgn="base" hangingPunct="0">
        <a:spcBef>
          <a:spcPct val="0"/>
        </a:spcBef>
        <a:spcAft>
          <a:spcPct val="0"/>
        </a:spcAft>
        <a:defRPr sz="4400">
          <a:solidFill>
            <a:schemeClr val="tx1"/>
          </a:solidFill>
          <a:latin typeface="Calibri" charset="0"/>
          <a:ea typeface="ヒラギノ角ゴ Pro W3" charset="0"/>
          <a:cs typeface="ヒラギノ角ゴ Pro W3" charset="0"/>
        </a:defRPr>
      </a:lvl3pPr>
      <a:lvl4pPr algn="ctr" defTabSz="457200" rtl="0" eaLnBrk="0" fontAlgn="base" hangingPunct="0">
        <a:spcBef>
          <a:spcPct val="0"/>
        </a:spcBef>
        <a:spcAft>
          <a:spcPct val="0"/>
        </a:spcAft>
        <a:defRPr sz="4400">
          <a:solidFill>
            <a:schemeClr val="tx1"/>
          </a:solidFill>
          <a:latin typeface="Calibri" charset="0"/>
          <a:ea typeface="ヒラギノ角ゴ Pro W3" charset="0"/>
          <a:cs typeface="ヒラギノ角ゴ Pro W3" charset="0"/>
        </a:defRPr>
      </a:lvl4pPr>
      <a:lvl5pPr algn="ctr" defTabSz="457200" rtl="0" eaLnBrk="0" fontAlgn="base" hangingPunct="0">
        <a:spcBef>
          <a:spcPct val="0"/>
        </a:spcBef>
        <a:spcAft>
          <a:spcPct val="0"/>
        </a:spcAft>
        <a:defRPr sz="4400">
          <a:solidFill>
            <a:schemeClr val="tx1"/>
          </a:solidFill>
          <a:latin typeface="Calibri" charset="0"/>
          <a:ea typeface="ヒラギノ角ゴ Pro W3" charset="0"/>
          <a:cs typeface="ヒラギノ角ゴ Pro W3" charset="0"/>
        </a:defRPr>
      </a:lvl5pPr>
      <a:lvl6pPr marL="457200" algn="ctr" defTabSz="457200" rtl="0" fontAlgn="base">
        <a:spcBef>
          <a:spcPct val="0"/>
        </a:spcBef>
        <a:spcAft>
          <a:spcPct val="0"/>
        </a:spcAft>
        <a:defRPr sz="4400">
          <a:solidFill>
            <a:schemeClr val="tx1"/>
          </a:solidFill>
          <a:latin typeface="Calibri" charset="0"/>
          <a:ea typeface="ヒラギノ角ゴ Pro W3" charset="0"/>
          <a:cs typeface="ヒラギノ角ゴ Pro W3" charset="0"/>
        </a:defRPr>
      </a:lvl6pPr>
      <a:lvl7pPr marL="914400" algn="ctr" defTabSz="457200" rtl="0" fontAlgn="base">
        <a:spcBef>
          <a:spcPct val="0"/>
        </a:spcBef>
        <a:spcAft>
          <a:spcPct val="0"/>
        </a:spcAft>
        <a:defRPr sz="4400">
          <a:solidFill>
            <a:schemeClr val="tx1"/>
          </a:solidFill>
          <a:latin typeface="Calibri" charset="0"/>
          <a:ea typeface="ヒラギノ角ゴ Pro W3" charset="0"/>
          <a:cs typeface="ヒラギノ角ゴ Pro W3" charset="0"/>
        </a:defRPr>
      </a:lvl7pPr>
      <a:lvl8pPr marL="1371600" algn="ctr" defTabSz="457200" rtl="0" fontAlgn="base">
        <a:spcBef>
          <a:spcPct val="0"/>
        </a:spcBef>
        <a:spcAft>
          <a:spcPct val="0"/>
        </a:spcAft>
        <a:defRPr sz="4400">
          <a:solidFill>
            <a:schemeClr val="tx1"/>
          </a:solidFill>
          <a:latin typeface="Calibri" charset="0"/>
          <a:ea typeface="ヒラギノ角ゴ Pro W3" charset="0"/>
          <a:cs typeface="ヒラギノ角ゴ Pro W3" charset="0"/>
        </a:defRPr>
      </a:lvl8pPr>
      <a:lvl9pPr marL="1828800" algn="ctr" defTabSz="457200" rtl="0" fontAlgn="base">
        <a:spcBef>
          <a:spcPct val="0"/>
        </a:spcBef>
        <a:spcAft>
          <a:spcPct val="0"/>
        </a:spcAft>
        <a:defRPr sz="4400">
          <a:solidFill>
            <a:schemeClr val="tx1"/>
          </a:solidFill>
          <a:latin typeface="Calibri" charset="0"/>
          <a:ea typeface="ヒラギノ角ゴ Pro W3" charset="0"/>
          <a:cs typeface="ヒラギノ角ゴ Pro W3"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ヒラギノ角ゴ Pro W3" charset="0"/>
          <a:cs typeface="ヒラギノ角ゴ Pro W3"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ヒラギノ角ゴ Pro W3" charset="0"/>
          <a:cs typeface="ヒラギノ角ゴ Pro W3" charset="0"/>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0"/>
          <a:cs typeface="ヒラギノ角ゴ Pro W3"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ヒラギノ角ゴ Pro W3" charset="0"/>
          <a:cs typeface="ヒラギノ角ゴ Pro W3"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ヒラギノ角ゴ Pro W3" charset="0"/>
          <a:cs typeface="ヒラギノ角ゴ Pro W3"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nsduhweb.rti.org/respweb/homepage.cf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34.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hyperlink" Target="https://nihcm.org/publications/stimulant-drug-overdose-deaths-2022-update"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7.png"/><Relationship Id="rId4" Type="http://schemas.openxmlformats.org/officeDocument/2006/relationships/diagramLayout" Target="../diagrams/layout1.xml"/><Relationship Id="rId9"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8.png"/><Relationship Id="rId7" Type="http://schemas.openxmlformats.org/officeDocument/2006/relationships/image" Target="../media/image10.gi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deepmind.google/discover/blog/traffic-prediction-with-advanced-graph-neural-networks/" TargetMode="External"/><Relationship Id="rId5" Type="http://schemas.openxmlformats.org/officeDocument/2006/relationships/image" Target="../media/image9.png"/><Relationship Id="rId4" Type="http://schemas.openxmlformats.org/officeDocument/2006/relationships/hyperlink" Target="https://deepmind.google/discover/blog/graphcast-ai-model-for-faster-and-more-accurate-global-weather-forecasting/" TargetMode="External"/><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 Box 4">
            <a:extLst>
              <a:ext uri="{FF2B5EF4-FFF2-40B4-BE49-F238E27FC236}">
                <a16:creationId xmlns:a16="http://schemas.microsoft.com/office/drawing/2014/main" id="{4433164A-0AFE-E2EE-D233-640B1DE6FC2A}"/>
              </a:ext>
            </a:extLst>
          </p:cNvPr>
          <p:cNvSpPr txBox="1">
            <a:spLocks noChangeArrowheads="1"/>
          </p:cNvSpPr>
          <p:nvPr/>
        </p:nvSpPr>
        <p:spPr bwMode="auto">
          <a:xfrm>
            <a:off x="1295400" y="1066800"/>
            <a:ext cx="6324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spcBef>
                <a:spcPct val="50000"/>
              </a:spcBef>
              <a:buFontTx/>
              <a:buNone/>
            </a:pPr>
            <a:endParaRPr lang="en-US" altLang="en-US" sz="2400"/>
          </a:p>
        </p:txBody>
      </p:sp>
      <p:sp>
        <p:nvSpPr>
          <p:cNvPr id="15362" name="Text Box 6">
            <a:extLst>
              <a:ext uri="{FF2B5EF4-FFF2-40B4-BE49-F238E27FC236}">
                <a16:creationId xmlns:a16="http://schemas.microsoft.com/office/drawing/2014/main" id="{5AED0F4E-3B36-A97A-BF12-5D97F1A1FD11}"/>
              </a:ext>
            </a:extLst>
          </p:cNvPr>
          <p:cNvSpPr txBox="1">
            <a:spLocks noChangeArrowheads="1"/>
          </p:cNvSpPr>
          <p:nvPr/>
        </p:nvSpPr>
        <p:spPr bwMode="auto">
          <a:xfrm>
            <a:off x="0" y="137160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spcBef>
                <a:spcPct val="50000"/>
              </a:spcBef>
              <a:buFontTx/>
              <a:buNone/>
            </a:pPr>
            <a:endParaRPr lang="en-US" altLang="en-US" sz="2400"/>
          </a:p>
        </p:txBody>
      </p:sp>
      <p:sp>
        <p:nvSpPr>
          <p:cNvPr id="15363" name="Text Box 8">
            <a:extLst>
              <a:ext uri="{FF2B5EF4-FFF2-40B4-BE49-F238E27FC236}">
                <a16:creationId xmlns:a16="http://schemas.microsoft.com/office/drawing/2014/main" id="{62B34039-F7B0-11E4-6737-27B56CB08113}"/>
              </a:ext>
            </a:extLst>
          </p:cNvPr>
          <p:cNvSpPr txBox="1">
            <a:spLocks noChangeArrowheads="1"/>
          </p:cNvSpPr>
          <p:nvPr/>
        </p:nvSpPr>
        <p:spPr bwMode="auto">
          <a:xfrm>
            <a:off x="0" y="106680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spcBef>
                <a:spcPct val="50000"/>
              </a:spcBef>
              <a:buFontTx/>
              <a:buNone/>
            </a:pPr>
            <a:endParaRPr lang="en-US" altLang="en-US" sz="2400"/>
          </a:p>
        </p:txBody>
      </p:sp>
      <p:sp>
        <p:nvSpPr>
          <p:cNvPr id="15364" name="Text Box 10">
            <a:extLst>
              <a:ext uri="{FF2B5EF4-FFF2-40B4-BE49-F238E27FC236}">
                <a16:creationId xmlns:a16="http://schemas.microsoft.com/office/drawing/2014/main" id="{4AA2BDBE-0B5B-51F0-4A94-1804AFC2CA2F}"/>
              </a:ext>
            </a:extLst>
          </p:cNvPr>
          <p:cNvSpPr txBox="1">
            <a:spLocks noChangeArrowheads="1"/>
          </p:cNvSpPr>
          <p:nvPr/>
        </p:nvSpPr>
        <p:spPr bwMode="auto">
          <a:xfrm>
            <a:off x="0" y="152400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spcBef>
                <a:spcPct val="50000"/>
              </a:spcBef>
              <a:buFontTx/>
              <a:buNone/>
            </a:pPr>
            <a:endParaRPr lang="en-US" altLang="en-US" sz="2400"/>
          </a:p>
        </p:txBody>
      </p:sp>
      <p:pic>
        <p:nvPicPr>
          <p:cNvPr id="15365" name="Picture 8" descr="Splash-screen-background.png">
            <a:extLst>
              <a:ext uri="{FF2B5EF4-FFF2-40B4-BE49-F238E27FC236}">
                <a16:creationId xmlns:a16="http://schemas.microsoft.com/office/drawing/2014/main" id="{02C62DF8-9FD9-AD79-1922-21594530D97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7313" y="-196850"/>
            <a:ext cx="9307513" cy="725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a:extLst>
              <a:ext uri="{FF2B5EF4-FFF2-40B4-BE49-F238E27FC236}">
                <a16:creationId xmlns:a16="http://schemas.microsoft.com/office/drawing/2014/main" id="{B7C503A3-0603-79A9-F08B-452C94801F1C}"/>
              </a:ext>
            </a:extLst>
          </p:cNvPr>
          <p:cNvSpPr>
            <a:spLocks noGrp="1" noChangeArrowheads="1"/>
          </p:cNvSpPr>
          <p:nvPr>
            <p:ph type="title"/>
          </p:nvPr>
        </p:nvSpPr>
        <p:spPr>
          <a:xfrm>
            <a:off x="381000" y="533400"/>
            <a:ext cx="7772400" cy="1143000"/>
          </a:xfrm>
        </p:spPr>
        <p:txBody>
          <a:bodyPr/>
          <a:lstStyle/>
          <a:p>
            <a:r>
              <a:rPr lang="en-US" altLang="zh-CN" b="1">
                <a:solidFill>
                  <a:srgbClr val="C00000"/>
                </a:solidFill>
              </a:rPr>
              <a:t>Outline</a:t>
            </a:r>
            <a:endParaRPr lang="en-US" altLang="en-US" b="1">
              <a:solidFill>
                <a:srgbClr val="C00000"/>
              </a:solidFill>
            </a:endParaRPr>
          </a:p>
        </p:txBody>
      </p:sp>
      <p:sp>
        <p:nvSpPr>
          <p:cNvPr id="19458" name="Content Placeholder 2">
            <a:extLst>
              <a:ext uri="{FF2B5EF4-FFF2-40B4-BE49-F238E27FC236}">
                <a16:creationId xmlns:a16="http://schemas.microsoft.com/office/drawing/2014/main" id="{F919F324-D840-7AB8-CA8C-E035D1F2FE44}"/>
              </a:ext>
            </a:extLst>
          </p:cNvPr>
          <p:cNvSpPr txBox="1">
            <a:spLocks noChangeArrowheads="1"/>
          </p:cNvSpPr>
          <p:nvPr/>
        </p:nvSpPr>
        <p:spPr bwMode="auto">
          <a:xfrm>
            <a:off x="381000" y="1295400"/>
            <a:ext cx="8229600" cy="3733800"/>
          </a:xfrm>
          <a:prstGeom prst="rect">
            <a:avLst/>
          </a:prstGeom>
          <a:noFill/>
          <a:ln>
            <a:noFill/>
          </a:ln>
        </p:spPr>
        <p:txBody>
          <a:bodyPr/>
          <a:lstStyle>
            <a:lvl1pPr marL="342900" indent="-342900" defTabSz="457200">
              <a:spcBef>
                <a:spcPct val="20000"/>
              </a:spcBef>
              <a:buChar char="•"/>
              <a:defRPr sz="2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defTabSz="457200">
              <a:spcBef>
                <a:spcPct val="20000"/>
              </a:spcBef>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defTabSz="457200">
              <a:spcBef>
                <a:spcPct val="20000"/>
              </a:spcBef>
              <a:buChar char="•"/>
              <a:defRPr>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defTabSz="457200">
              <a:spcBef>
                <a:spcPct val="20000"/>
              </a:spcBef>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defTabSz="457200">
              <a:spcBef>
                <a:spcPct val="20000"/>
              </a:spcBef>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marL="514350" indent="-514350" algn="just" eaLnBrk="1" hangingPunct="1">
              <a:buFont typeface="+mj-lt"/>
              <a:buAutoNum type="romanLcPeriod"/>
              <a:defRPr/>
            </a:pPr>
            <a:r>
              <a:rPr lang="en-US" altLang="zh-CN" dirty="0">
                <a:solidFill>
                  <a:schemeClr val="bg1">
                    <a:lumMod val="65000"/>
                  </a:schemeClr>
                </a:solidFill>
              </a:rPr>
              <a:t>Background</a:t>
            </a:r>
            <a:r>
              <a:rPr lang="zh-CN" altLang="en-US" dirty="0">
                <a:solidFill>
                  <a:schemeClr val="bg1">
                    <a:lumMod val="65000"/>
                  </a:schemeClr>
                </a:solidFill>
              </a:rPr>
              <a:t> </a:t>
            </a:r>
            <a:r>
              <a:rPr lang="en-US" altLang="zh-CN" dirty="0">
                <a:solidFill>
                  <a:schemeClr val="bg1">
                    <a:lumMod val="65000"/>
                  </a:schemeClr>
                </a:solidFill>
              </a:rPr>
              <a:t>and</a:t>
            </a:r>
            <a:r>
              <a:rPr lang="zh-CN" altLang="en-US" dirty="0">
                <a:solidFill>
                  <a:schemeClr val="bg1">
                    <a:lumMod val="65000"/>
                  </a:schemeClr>
                </a:solidFill>
              </a:rPr>
              <a:t> </a:t>
            </a:r>
            <a:r>
              <a:rPr lang="en-US" altLang="zh-CN" dirty="0">
                <a:solidFill>
                  <a:schemeClr val="bg1">
                    <a:lumMod val="65000"/>
                  </a:schemeClr>
                </a:solidFill>
              </a:rPr>
              <a:t>Motivation</a:t>
            </a:r>
          </a:p>
          <a:p>
            <a:pPr marL="514350" indent="-514350" algn="just" eaLnBrk="1" hangingPunct="1">
              <a:buFont typeface="+mj-lt"/>
              <a:buAutoNum type="romanLcPeriod"/>
              <a:defRPr/>
            </a:pPr>
            <a:r>
              <a:rPr lang="en-US" altLang="zh-CN" dirty="0">
                <a:solidFill>
                  <a:srgbClr val="000000"/>
                </a:solidFill>
              </a:rPr>
              <a:t>Methodology</a:t>
            </a:r>
            <a:r>
              <a:rPr lang="zh-CN" altLang="en-US" dirty="0">
                <a:solidFill>
                  <a:srgbClr val="000000"/>
                </a:solidFill>
              </a:rPr>
              <a:t> </a:t>
            </a:r>
            <a:endParaRPr lang="en-US" altLang="zh-CN" dirty="0">
              <a:solidFill>
                <a:srgbClr val="000000"/>
              </a:solidFill>
            </a:endParaRPr>
          </a:p>
          <a:p>
            <a:pPr marL="914400" lvl="1" indent="-514350" algn="just" eaLnBrk="1" hangingPunct="1">
              <a:defRPr/>
            </a:pPr>
            <a:r>
              <a:rPr lang="en-US" altLang="zh-CN" dirty="0">
                <a:solidFill>
                  <a:srgbClr val="000000"/>
                </a:solidFill>
              </a:rPr>
              <a:t>Predicting</a:t>
            </a:r>
            <a:r>
              <a:rPr lang="zh-CN" altLang="en-US" dirty="0">
                <a:solidFill>
                  <a:srgbClr val="000000"/>
                </a:solidFill>
              </a:rPr>
              <a:t> </a:t>
            </a:r>
            <a:r>
              <a:rPr lang="en-US" altLang="zh-CN" dirty="0">
                <a:solidFill>
                  <a:srgbClr val="000000"/>
                </a:solidFill>
              </a:rPr>
              <a:t>stimulant</a:t>
            </a:r>
            <a:r>
              <a:rPr lang="zh-CN" altLang="en-US" dirty="0">
                <a:solidFill>
                  <a:srgbClr val="000000"/>
                </a:solidFill>
              </a:rPr>
              <a:t> </a:t>
            </a:r>
            <a:r>
              <a:rPr lang="en-US" altLang="zh-CN" dirty="0">
                <a:solidFill>
                  <a:srgbClr val="000000"/>
                </a:solidFill>
              </a:rPr>
              <a:t>misuse based</a:t>
            </a:r>
            <a:r>
              <a:rPr lang="zh-CN" altLang="en-US" dirty="0">
                <a:solidFill>
                  <a:srgbClr val="000000"/>
                </a:solidFill>
              </a:rPr>
              <a:t> </a:t>
            </a:r>
            <a:r>
              <a:rPr lang="en-US" altLang="zh-CN" dirty="0">
                <a:solidFill>
                  <a:srgbClr val="000000"/>
                </a:solidFill>
              </a:rPr>
              <a:t>on</a:t>
            </a:r>
            <a:r>
              <a:rPr lang="zh-CN" altLang="en-US" dirty="0">
                <a:solidFill>
                  <a:srgbClr val="000000"/>
                </a:solidFill>
              </a:rPr>
              <a:t> </a:t>
            </a:r>
            <a:r>
              <a:rPr lang="en-US" altLang="zh-CN" u="sng" dirty="0">
                <a:solidFill>
                  <a:srgbClr val="000000"/>
                </a:solidFill>
              </a:rPr>
              <a:t>classic</a:t>
            </a:r>
            <a:r>
              <a:rPr lang="zh-CN" altLang="en-US" u="sng" dirty="0">
                <a:solidFill>
                  <a:srgbClr val="000000"/>
                </a:solidFill>
              </a:rPr>
              <a:t> </a:t>
            </a:r>
            <a:r>
              <a:rPr lang="en-US" altLang="zh-CN" u="sng" dirty="0">
                <a:solidFill>
                  <a:srgbClr val="000000"/>
                </a:solidFill>
              </a:rPr>
              <a:t>ML</a:t>
            </a:r>
            <a:r>
              <a:rPr lang="zh-CN" altLang="en-US" u="sng" dirty="0">
                <a:solidFill>
                  <a:srgbClr val="000000"/>
                </a:solidFill>
              </a:rPr>
              <a:t> </a:t>
            </a:r>
            <a:r>
              <a:rPr lang="en-US" altLang="zh-CN" u="sng" dirty="0">
                <a:solidFill>
                  <a:srgbClr val="000000"/>
                </a:solidFill>
              </a:rPr>
              <a:t>models</a:t>
            </a:r>
          </a:p>
          <a:p>
            <a:pPr marL="914400" lvl="1" indent="-514350" algn="just" eaLnBrk="1" hangingPunct="1">
              <a:defRPr/>
            </a:pPr>
            <a:r>
              <a:rPr lang="en-US" altLang="zh-CN" dirty="0">
                <a:solidFill>
                  <a:srgbClr val="000000"/>
                </a:solidFill>
              </a:rPr>
              <a:t>Predicting</a:t>
            </a:r>
            <a:r>
              <a:rPr lang="zh-CN" altLang="en-US" dirty="0">
                <a:solidFill>
                  <a:srgbClr val="000000"/>
                </a:solidFill>
              </a:rPr>
              <a:t> </a:t>
            </a:r>
            <a:r>
              <a:rPr lang="en-US" altLang="zh-CN" dirty="0">
                <a:solidFill>
                  <a:srgbClr val="000000"/>
                </a:solidFill>
              </a:rPr>
              <a:t>stimulant misuse</a:t>
            </a:r>
            <a:r>
              <a:rPr lang="zh-CN" altLang="en-US" dirty="0">
                <a:solidFill>
                  <a:srgbClr val="000000"/>
                </a:solidFill>
              </a:rPr>
              <a:t> </a:t>
            </a:r>
            <a:r>
              <a:rPr lang="en-US" altLang="zh-CN" dirty="0">
                <a:solidFill>
                  <a:srgbClr val="000000"/>
                </a:solidFill>
              </a:rPr>
              <a:t>based</a:t>
            </a:r>
            <a:r>
              <a:rPr lang="zh-CN" altLang="en-US" dirty="0">
                <a:solidFill>
                  <a:srgbClr val="000000"/>
                </a:solidFill>
              </a:rPr>
              <a:t> </a:t>
            </a:r>
            <a:r>
              <a:rPr lang="en-US" altLang="zh-CN" dirty="0">
                <a:solidFill>
                  <a:srgbClr val="000000"/>
                </a:solidFill>
              </a:rPr>
              <a:t>on</a:t>
            </a:r>
            <a:r>
              <a:rPr lang="zh-CN" altLang="en-US" dirty="0">
                <a:solidFill>
                  <a:srgbClr val="000000"/>
                </a:solidFill>
              </a:rPr>
              <a:t> </a:t>
            </a:r>
            <a:r>
              <a:rPr lang="en-US" altLang="zh-CN" u="sng" dirty="0">
                <a:solidFill>
                  <a:srgbClr val="000000"/>
                </a:solidFill>
              </a:rPr>
              <a:t>advanced</a:t>
            </a:r>
            <a:r>
              <a:rPr lang="zh-CN" altLang="en-US" u="sng" dirty="0">
                <a:solidFill>
                  <a:srgbClr val="000000"/>
                </a:solidFill>
              </a:rPr>
              <a:t> </a:t>
            </a:r>
            <a:r>
              <a:rPr lang="en-US" altLang="zh-CN" u="sng" dirty="0">
                <a:solidFill>
                  <a:srgbClr val="000000"/>
                </a:solidFill>
              </a:rPr>
              <a:t>GCNs</a:t>
            </a:r>
          </a:p>
          <a:p>
            <a:pPr marL="914400" lvl="1" indent="-514350" algn="just" eaLnBrk="1" hangingPunct="1">
              <a:defRPr/>
            </a:pPr>
            <a:r>
              <a:rPr lang="en-US" altLang="zh-CN" dirty="0">
                <a:solidFill>
                  <a:srgbClr val="000000"/>
                </a:solidFill>
              </a:rPr>
              <a:t>Interpretability</a:t>
            </a:r>
            <a:r>
              <a:rPr lang="zh-CN" altLang="en-US" dirty="0">
                <a:solidFill>
                  <a:srgbClr val="000000"/>
                </a:solidFill>
              </a:rPr>
              <a:t> </a:t>
            </a:r>
            <a:r>
              <a:rPr lang="en-US" altLang="zh-CN" dirty="0">
                <a:solidFill>
                  <a:srgbClr val="000000"/>
                </a:solidFill>
              </a:rPr>
              <a:t>investigation</a:t>
            </a:r>
            <a:r>
              <a:rPr lang="zh-CN" altLang="en-US" dirty="0">
                <a:solidFill>
                  <a:srgbClr val="000000"/>
                </a:solidFill>
              </a:rPr>
              <a:t> </a:t>
            </a:r>
            <a:r>
              <a:rPr lang="en-US" altLang="zh-CN" dirty="0">
                <a:solidFill>
                  <a:srgbClr val="000000"/>
                </a:solidFill>
              </a:rPr>
              <a:t>by</a:t>
            </a:r>
            <a:r>
              <a:rPr lang="zh-CN" altLang="en-US" dirty="0">
                <a:solidFill>
                  <a:srgbClr val="000000"/>
                </a:solidFill>
              </a:rPr>
              <a:t> </a:t>
            </a:r>
            <a:r>
              <a:rPr lang="en-US" altLang="zh-CN" dirty="0">
                <a:solidFill>
                  <a:srgbClr val="000000"/>
                </a:solidFill>
              </a:rPr>
              <a:t>GNN</a:t>
            </a:r>
            <a:r>
              <a:rPr lang="zh-CN" altLang="en-US" dirty="0">
                <a:solidFill>
                  <a:srgbClr val="000000"/>
                </a:solidFill>
              </a:rPr>
              <a:t> </a:t>
            </a:r>
            <a:r>
              <a:rPr lang="en-US" altLang="zh-CN" dirty="0">
                <a:solidFill>
                  <a:srgbClr val="000000"/>
                </a:solidFill>
              </a:rPr>
              <a:t>Explainer</a:t>
            </a:r>
          </a:p>
          <a:p>
            <a:pPr marL="514350" indent="-514350" algn="just" eaLnBrk="1" hangingPunct="1">
              <a:buFont typeface="+mj-lt"/>
              <a:buAutoNum type="romanLcPeriod"/>
              <a:defRPr/>
            </a:pPr>
            <a:r>
              <a:rPr lang="en-US" altLang="zh-CN" dirty="0">
                <a:solidFill>
                  <a:schemeClr val="bg1">
                    <a:lumMod val="65000"/>
                  </a:schemeClr>
                </a:solidFill>
              </a:rPr>
              <a:t>Experimental</a:t>
            </a:r>
            <a:r>
              <a:rPr lang="zh-CN" altLang="en-US" dirty="0">
                <a:solidFill>
                  <a:schemeClr val="bg1">
                    <a:lumMod val="65000"/>
                  </a:schemeClr>
                </a:solidFill>
              </a:rPr>
              <a:t> </a:t>
            </a:r>
            <a:r>
              <a:rPr lang="en-US" altLang="zh-CN" dirty="0">
                <a:solidFill>
                  <a:schemeClr val="bg1">
                    <a:lumMod val="65000"/>
                  </a:schemeClr>
                </a:solidFill>
              </a:rPr>
              <a:t>results</a:t>
            </a:r>
            <a:r>
              <a:rPr lang="zh-CN" altLang="en-US" dirty="0">
                <a:solidFill>
                  <a:schemeClr val="bg1">
                    <a:lumMod val="65000"/>
                  </a:schemeClr>
                </a:solidFill>
              </a:rPr>
              <a:t> </a:t>
            </a:r>
            <a:r>
              <a:rPr lang="en-US" altLang="zh-CN" dirty="0">
                <a:solidFill>
                  <a:schemeClr val="bg1">
                    <a:lumMod val="65000"/>
                  </a:schemeClr>
                </a:solidFill>
              </a:rPr>
              <a:t>and</a:t>
            </a:r>
            <a:r>
              <a:rPr lang="zh-CN" altLang="en-US" dirty="0">
                <a:solidFill>
                  <a:schemeClr val="bg1">
                    <a:lumMod val="65000"/>
                  </a:schemeClr>
                </a:solidFill>
              </a:rPr>
              <a:t> </a:t>
            </a:r>
            <a:r>
              <a:rPr lang="en-US" altLang="zh-CN" dirty="0">
                <a:solidFill>
                  <a:schemeClr val="bg1">
                    <a:lumMod val="65000"/>
                  </a:schemeClr>
                </a:solidFill>
              </a:rPr>
              <a:t>analysis</a:t>
            </a:r>
          </a:p>
          <a:p>
            <a:pPr marL="514350" indent="-514350" algn="just" eaLnBrk="1" hangingPunct="1">
              <a:buFont typeface="+mj-lt"/>
              <a:buAutoNum type="romanLcPeriod"/>
              <a:defRPr/>
            </a:pPr>
            <a:r>
              <a:rPr lang="en-US" altLang="zh-CN" dirty="0">
                <a:solidFill>
                  <a:schemeClr val="bg1">
                    <a:lumMod val="65000"/>
                  </a:schemeClr>
                </a:solidFill>
              </a:rPr>
              <a:t>Conclusions</a:t>
            </a:r>
          </a:p>
          <a:p>
            <a:pPr marL="514350" indent="-514350" algn="just" eaLnBrk="1" hangingPunct="1">
              <a:buFont typeface="+mj-lt"/>
              <a:buAutoNum type="romanLcPeriod"/>
              <a:defRPr/>
            </a:pPr>
            <a:r>
              <a:rPr lang="en-US" altLang="zh-CN" dirty="0">
                <a:solidFill>
                  <a:schemeClr val="bg1">
                    <a:lumMod val="65000"/>
                  </a:schemeClr>
                </a:solidFill>
              </a:rPr>
              <a:t>Acknowledgement</a:t>
            </a:r>
            <a:endParaRPr lang="en-US" altLang="en-US" dirty="0">
              <a:solidFill>
                <a:schemeClr val="bg1">
                  <a:lumMod val="65000"/>
                </a:schemeClr>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a:extLst>
              <a:ext uri="{FF2B5EF4-FFF2-40B4-BE49-F238E27FC236}">
                <a16:creationId xmlns:a16="http://schemas.microsoft.com/office/drawing/2014/main" id="{48F15CAC-7B90-FC3A-34E9-0C565B766DED}"/>
              </a:ext>
            </a:extLst>
          </p:cNvPr>
          <p:cNvSpPr>
            <a:spLocks noGrp="1" noChangeArrowheads="1"/>
          </p:cNvSpPr>
          <p:nvPr>
            <p:ph type="title"/>
          </p:nvPr>
        </p:nvSpPr>
        <p:spPr>
          <a:xfrm>
            <a:off x="685800" y="417513"/>
            <a:ext cx="7772400" cy="687387"/>
          </a:xfrm>
        </p:spPr>
        <p:txBody>
          <a:bodyPr/>
          <a:lstStyle/>
          <a:p>
            <a:r>
              <a:rPr lang="en-US" altLang="zh-CN">
                <a:solidFill>
                  <a:srgbClr val="C00000"/>
                </a:solidFill>
              </a:rPr>
              <a:t>The</a:t>
            </a:r>
            <a:r>
              <a:rPr lang="zh-CN" altLang="en-US">
                <a:solidFill>
                  <a:srgbClr val="C00000"/>
                </a:solidFill>
              </a:rPr>
              <a:t> </a:t>
            </a:r>
            <a:r>
              <a:rPr lang="en-US" altLang="zh-CN">
                <a:solidFill>
                  <a:srgbClr val="C00000"/>
                </a:solidFill>
              </a:rPr>
              <a:t>NSDUH</a:t>
            </a:r>
            <a:r>
              <a:rPr lang="zh-CN" altLang="en-US">
                <a:solidFill>
                  <a:srgbClr val="C00000"/>
                </a:solidFill>
              </a:rPr>
              <a:t> </a:t>
            </a:r>
            <a:r>
              <a:rPr lang="en-US" altLang="zh-CN">
                <a:solidFill>
                  <a:srgbClr val="C00000"/>
                </a:solidFill>
              </a:rPr>
              <a:t>(2022)</a:t>
            </a:r>
            <a:r>
              <a:rPr lang="zh-CN" altLang="en-US">
                <a:solidFill>
                  <a:srgbClr val="C00000"/>
                </a:solidFill>
              </a:rPr>
              <a:t> </a:t>
            </a:r>
            <a:r>
              <a:rPr lang="en-US" altLang="en-US">
                <a:solidFill>
                  <a:srgbClr val="C00000"/>
                </a:solidFill>
              </a:rPr>
              <a:t>Data</a:t>
            </a:r>
            <a:r>
              <a:rPr lang="en-US" altLang="zh-CN">
                <a:solidFill>
                  <a:srgbClr val="C00000"/>
                </a:solidFill>
              </a:rPr>
              <a:t>set</a:t>
            </a:r>
            <a:endParaRPr lang="en-US" altLang="en-US">
              <a:solidFill>
                <a:srgbClr val="C00000"/>
              </a:solidFill>
            </a:endParaRPr>
          </a:p>
        </p:txBody>
      </p:sp>
      <p:sp>
        <p:nvSpPr>
          <p:cNvPr id="32770" name="Content Placeholder 2">
            <a:extLst>
              <a:ext uri="{FF2B5EF4-FFF2-40B4-BE49-F238E27FC236}">
                <a16:creationId xmlns:a16="http://schemas.microsoft.com/office/drawing/2014/main" id="{92376687-BE55-7B44-308A-2EF911B96051}"/>
              </a:ext>
            </a:extLst>
          </p:cNvPr>
          <p:cNvSpPr>
            <a:spLocks noGrp="1" noChangeArrowheads="1"/>
          </p:cNvSpPr>
          <p:nvPr>
            <p:ph idx="1"/>
          </p:nvPr>
        </p:nvSpPr>
        <p:spPr>
          <a:xfrm>
            <a:off x="762000" y="1371600"/>
            <a:ext cx="7772400" cy="4114800"/>
          </a:xfrm>
        </p:spPr>
        <p:txBody>
          <a:bodyPr/>
          <a:lstStyle/>
          <a:p>
            <a:r>
              <a:rPr lang="en-US" altLang="en-US" sz="2000" dirty="0">
                <a:latin typeface="Times New Roman" panose="02020603050405020304" pitchFamily="18" charset="0"/>
                <a:cs typeface="Times New Roman" panose="02020603050405020304" pitchFamily="18" charset="0"/>
              </a:rPr>
              <a:t>Dimension (5000 individuals, 2606 features)</a:t>
            </a:r>
          </a:p>
          <a:p>
            <a:r>
              <a:rPr lang="en-US" altLang="en-US" sz="2000" dirty="0">
                <a:latin typeface="Times New Roman" panose="02020603050405020304" pitchFamily="18" charset="0"/>
                <a:cs typeface="Times New Roman" panose="02020603050405020304" pitchFamily="18" charset="0"/>
              </a:rPr>
              <a:t>Number of Features (5000, 204 selected features)</a:t>
            </a:r>
          </a:p>
          <a:p>
            <a:r>
              <a:rPr lang="en-US" altLang="en-US" sz="2000" dirty="0">
                <a:latin typeface="Times New Roman" panose="02020603050405020304" pitchFamily="18" charset="0"/>
                <a:cs typeface="Times New Roman" panose="02020603050405020304" pitchFamily="18" charset="0"/>
              </a:rPr>
              <a:t>Train/Test Split (80/20 split)</a:t>
            </a:r>
          </a:p>
          <a:p>
            <a:r>
              <a:rPr lang="en-US" altLang="en-US" sz="2000" dirty="0">
                <a:latin typeface="Times New Roman" panose="02020603050405020304" pitchFamily="18" charset="0"/>
                <a:cs typeface="Times New Roman" panose="02020603050405020304" pitchFamily="18" charset="0"/>
              </a:rPr>
              <a:t>Cross Validation (3,5,10)</a:t>
            </a:r>
          </a:p>
          <a:p>
            <a:r>
              <a:rPr lang="en-US" altLang="en-US" sz="2000" dirty="0">
                <a:latin typeface="Times New Roman" panose="02020603050405020304" pitchFamily="18" charset="0"/>
                <a:cs typeface="Times New Roman" panose="02020603050405020304" pitchFamily="18" charset="0"/>
              </a:rPr>
              <a:t>2 Classes, Yes/No</a:t>
            </a:r>
          </a:p>
        </p:txBody>
      </p:sp>
      <p:pic>
        <p:nvPicPr>
          <p:cNvPr id="32771" name="Picture 6">
            <a:extLst>
              <a:ext uri="{FF2B5EF4-FFF2-40B4-BE49-F238E27FC236}">
                <a16:creationId xmlns:a16="http://schemas.microsoft.com/office/drawing/2014/main" id="{CE8C0B85-3BE3-4A09-B380-C91FE06036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2590800"/>
            <a:ext cx="4343400" cy="337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a:extLst>
              <a:ext uri="{FF2B5EF4-FFF2-40B4-BE49-F238E27FC236}">
                <a16:creationId xmlns:a16="http://schemas.microsoft.com/office/drawing/2014/main" id="{B0072217-CA8B-DA1C-13D9-3A189E65FCD1}"/>
              </a:ext>
            </a:extLst>
          </p:cNvPr>
          <p:cNvSpPr>
            <a:spLocks noGrp="1" noChangeArrowheads="1"/>
          </p:cNvSpPr>
          <p:nvPr>
            <p:ph type="title"/>
          </p:nvPr>
        </p:nvSpPr>
        <p:spPr>
          <a:xfrm>
            <a:off x="685800" y="331788"/>
            <a:ext cx="7772400" cy="688975"/>
          </a:xfrm>
        </p:spPr>
        <p:txBody>
          <a:bodyPr/>
          <a:lstStyle/>
          <a:p>
            <a:r>
              <a:rPr lang="en-US" altLang="en-US">
                <a:solidFill>
                  <a:srgbClr val="C00000"/>
                </a:solidFill>
              </a:rPr>
              <a:t>Data Preprocessing</a:t>
            </a:r>
          </a:p>
        </p:txBody>
      </p:sp>
      <p:sp>
        <p:nvSpPr>
          <p:cNvPr id="3" name="Content Placeholder 2">
            <a:extLst>
              <a:ext uri="{FF2B5EF4-FFF2-40B4-BE49-F238E27FC236}">
                <a16:creationId xmlns:a16="http://schemas.microsoft.com/office/drawing/2014/main" id="{E0BDD679-B636-2EEF-209A-4F0CCA29AEEC}"/>
              </a:ext>
            </a:extLst>
          </p:cNvPr>
          <p:cNvSpPr>
            <a:spLocks noGrp="1"/>
          </p:cNvSpPr>
          <p:nvPr>
            <p:ph idx="1"/>
          </p:nvPr>
        </p:nvSpPr>
        <p:spPr>
          <a:xfrm>
            <a:off x="685800" y="1143000"/>
            <a:ext cx="7772400" cy="4114800"/>
          </a:xfrm>
        </p:spPr>
        <p:txBody>
          <a:bodyPr/>
          <a:lstStyle/>
          <a:p>
            <a:pPr>
              <a:defRPr/>
            </a:pPr>
            <a:r>
              <a:rPr lang="en-US" dirty="0"/>
              <a:t>Handling missing values.</a:t>
            </a:r>
          </a:p>
          <a:p>
            <a:pPr>
              <a:defRPr/>
            </a:pPr>
            <a:r>
              <a:rPr lang="en-US" dirty="0"/>
              <a:t>Encoding categorical features.</a:t>
            </a:r>
          </a:p>
          <a:p>
            <a:pPr>
              <a:defRPr/>
            </a:pPr>
            <a:r>
              <a:rPr lang="en-US" dirty="0"/>
              <a:t>Normalizing numerical data.</a:t>
            </a:r>
          </a:p>
          <a:p>
            <a:pPr>
              <a:defRPr/>
            </a:pPr>
            <a:endParaRPr lang="en-US" dirty="0"/>
          </a:p>
          <a:p>
            <a:pPr marL="0" indent="0">
              <a:buFontTx/>
              <a:buNone/>
              <a:defRPr/>
            </a:pPr>
            <a:endParaRPr lang="en-US" dirty="0"/>
          </a:p>
        </p:txBody>
      </p:sp>
      <p:pic>
        <p:nvPicPr>
          <p:cNvPr id="34819" name="Picture 4">
            <a:extLst>
              <a:ext uri="{FF2B5EF4-FFF2-40B4-BE49-F238E27FC236}">
                <a16:creationId xmlns:a16="http://schemas.microsoft.com/office/drawing/2014/main" id="{F719E069-52FC-4E36-19CA-6C324E12C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463" y="2932113"/>
            <a:ext cx="4559300" cy="806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4820" name="Picture 6">
            <a:extLst>
              <a:ext uri="{FF2B5EF4-FFF2-40B4-BE49-F238E27FC236}">
                <a16:creationId xmlns:a16="http://schemas.microsoft.com/office/drawing/2014/main" id="{EAB874E4-92D1-CCE1-304F-51806F88A8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962400"/>
            <a:ext cx="3357563" cy="1854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4821" name="Picture 8">
            <a:extLst>
              <a:ext uri="{FF2B5EF4-FFF2-40B4-BE49-F238E27FC236}">
                <a16:creationId xmlns:a16="http://schemas.microsoft.com/office/drawing/2014/main" id="{927E26C7-D8F6-BB03-8958-2E1DAFF82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1739900"/>
            <a:ext cx="1701800" cy="41973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47F8B8A-FEF6-C209-5752-C3998B85EE03}"/>
              </a:ext>
            </a:extLst>
          </p:cNvPr>
          <p:cNvPicPr>
            <a:picLocks noChangeAspect="1"/>
          </p:cNvPicPr>
          <p:nvPr/>
        </p:nvPicPr>
        <p:blipFill>
          <a:blip r:embed="rId6"/>
          <a:stretch>
            <a:fillRect/>
          </a:stretch>
        </p:blipFill>
        <p:spPr>
          <a:xfrm>
            <a:off x="6486144" y="584200"/>
            <a:ext cx="1102926" cy="459553"/>
          </a:xfrm>
          <a:prstGeom prst="rect">
            <a:avLst/>
          </a:prstGeom>
        </p:spPr>
      </p:pic>
      <p:pic>
        <p:nvPicPr>
          <p:cNvPr id="8" name="Picture 7">
            <a:extLst>
              <a:ext uri="{FF2B5EF4-FFF2-40B4-BE49-F238E27FC236}">
                <a16:creationId xmlns:a16="http://schemas.microsoft.com/office/drawing/2014/main" id="{A3C280F9-43CF-FFA0-5DB3-38E14944E204}"/>
              </a:ext>
            </a:extLst>
          </p:cNvPr>
          <p:cNvPicPr>
            <a:picLocks noChangeAspect="1"/>
          </p:cNvPicPr>
          <p:nvPr/>
        </p:nvPicPr>
        <p:blipFill>
          <a:blip r:embed="rId7"/>
          <a:stretch>
            <a:fillRect/>
          </a:stretch>
        </p:blipFill>
        <p:spPr>
          <a:xfrm>
            <a:off x="6470904" y="1131875"/>
            <a:ext cx="1052536" cy="48578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a:extLst>
              <a:ext uri="{FF2B5EF4-FFF2-40B4-BE49-F238E27FC236}">
                <a16:creationId xmlns:a16="http://schemas.microsoft.com/office/drawing/2014/main" id="{91ABB02D-839E-3D9B-2DA4-16049335580D}"/>
              </a:ext>
            </a:extLst>
          </p:cNvPr>
          <p:cNvSpPr>
            <a:spLocks noGrp="1" noChangeArrowheads="1"/>
          </p:cNvSpPr>
          <p:nvPr>
            <p:ph type="title"/>
          </p:nvPr>
        </p:nvSpPr>
        <p:spPr>
          <a:xfrm>
            <a:off x="457200" y="457200"/>
            <a:ext cx="7772400" cy="1143000"/>
          </a:xfrm>
        </p:spPr>
        <p:txBody>
          <a:bodyPr/>
          <a:lstStyle/>
          <a:p>
            <a:r>
              <a:rPr lang="en-US" altLang="en-US">
                <a:solidFill>
                  <a:srgbClr val="C00000"/>
                </a:solidFill>
              </a:rPr>
              <a:t>Performance Metrics</a:t>
            </a:r>
          </a:p>
        </p:txBody>
      </p:sp>
      <p:grpSp>
        <p:nvGrpSpPr>
          <p:cNvPr id="38914" name="Group 8">
            <a:extLst>
              <a:ext uri="{FF2B5EF4-FFF2-40B4-BE49-F238E27FC236}">
                <a16:creationId xmlns:a16="http://schemas.microsoft.com/office/drawing/2014/main" id="{81087EBC-CF91-48D2-1CE5-3C45D71EF8D3}"/>
              </a:ext>
            </a:extLst>
          </p:cNvPr>
          <p:cNvGrpSpPr>
            <a:grpSpLocks/>
          </p:cNvGrpSpPr>
          <p:nvPr/>
        </p:nvGrpSpPr>
        <p:grpSpPr bwMode="auto">
          <a:xfrm>
            <a:off x="533400" y="1347788"/>
            <a:ext cx="4419600" cy="3365500"/>
            <a:chOff x="457200" y="1448566"/>
            <a:chExt cx="3798207" cy="2893347"/>
          </a:xfrm>
        </p:grpSpPr>
        <p:pic>
          <p:nvPicPr>
            <p:cNvPr id="38919" name="Picture 1">
              <a:extLst>
                <a:ext uri="{FF2B5EF4-FFF2-40B4-BE49-F238E27FC236}">
                  <a16:creationId xmlns:a16="http://schemas.microsoft.com/office/drawing/2014/main" id="{96E2E3E9-C6FB-717E-6150-8710219C99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938"/>
            <a:stretch>
              <a:fillRect/>
            </a:stretch>
          </p:blipFill>
          <p:spPr bwMode="auto">
            <a:xfrm>
              <a:off x="533400" y="1448566"/>
              <a:ext cx="3722007" cy="547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0" name="Picture 2">
              <a:extLst>
                <a:ext uri="{FF2B5EF4-FFF2-40B4-BE49-F238E27FC236}">
                  <a16:creationId xmlns:a16="http://schemas.microsoft.com/office/drawing/2014/main" id="{7D6CAC51-AA29-5405-E1DB-A12423DF87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994740"/>
              <a:ext cx="3582142" cy="556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1" name="Picture 3">
              <a:extLst>
                <a:ext uri="{FF2B5EF4-FFF2-40B4-BE49-F238E27FC236}">
                  <a16:creationId xmlns:a16="http://schemas.microsoft.com/office/drawing/2014/main" id="{0A1F7561-4F4A-96DB-EA3E-DE1B32654F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2210135"/>
              <a:ext cx="3628543" cy="566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2" name="Picture 5">
              <a:extLst>
                <a:ext uri="{FF2B5EF4-FFF2-40B4-BE49-F238E27FC236}">
                  <a16:creationId xmlns:a16="http://schemas.microsoft.com/office/drawing/2014/main" id="{3F64C41F-2C08-6647-3BAF-E5FF7130AB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3747983"/>
              <a:ext cx="2746927" cy="593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8915" name="TextBox 7">
            <a:extLst>
              <a:ext uri="{FF2B5EF4-FFF2-40B4-BE49-F238E27FC236}">
                <a16:creationId xmlns:a16="http://schemas.microsoft.com/office/drawing/2014/main" id="{9F1442B7-ADB4-3E8B-69BE-820D2F7D580A}"/>
              </a:ext>
            </a:extLst>
          </p:cNvPr>
          <p:cNvSpPr txBox="1">
            <a:spLocks noChangeArrowheads="1"/>
          </p:cNvSpPr>
          <p:nvPr/>
        </p:nvSpPr>
        <p:spPr bwMode="auto">
          <a:xfrm>
            <a:off x="4994275" y="4191000"/>
            <a:ext cx="35814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chemeClr val="accent2"/>
                </a:solidFill>
              </a:rPr>
              <a:t>----- b</a:t>
            </a:r>
            <a:r>
              <a:rPr lang="en-US" altLang="en-US" sz="1400">
                <a:solidFill>
                  <a:schemeClr val="accent2"/>
                </a:solidFill>
              </a:rPr>
              <a:t>alance precision and recall, </a:t>
            </a:r>
          </a:p>
          <a:p>
            <a:r>
              <a:rPr lang="en-US" altLang="en-US" sz="1400">
                <a:solidFill>
                  <a:schemeClr val="accent2"/>
                </a:solidFill>
              </a:rPr>
              <a:t>especially useful for imbalanced datasets.</a:t>
            </a:r>
          </a:p>
        </p:txBody>
      </p:sp>
      <p:sp>
        <p:nvSpPr>
          <p:cNvPr id="38916" name="TextBox 10">
            <a:extLst>
              <a:ext uri="{FF2B5EF4-FFF2-40B4-BE49-F238E27FC236}">
                <a16:creationId xmlns:a16="http://schemas.microsoft.com/office/drawing/2014/main" id="{E38FC700-52B0-B35D-D7C3-0D139E81EE77}"/>
              </a:ext>
            </a:extLst>
          </p:cNvPr>
          <p:cNvSpPr txBox="1">
            <a:spLocks noChangeArrowheads="1"/>
          </p:cNvSpPr>
          <p:nvPr/>
        </p:nvSpPr>
        <p:spPr bwMode="auto">
          <a:xfrm>
            <a:off x="4994275" y="3448050"/>
            <a:ext cx="3495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chemeClr val="accent2"/>
                </a:solidFill>
              </a:rPr>
              <a:t>----- measure</a:t>
            </a:r>
            <a:r>
              <a:rPr lang="zh-CN" altLang="en-US" sz="1400">
                <a:solidFill>
                  <a:schemeClr val="accent2"/>
                </a:solidFill>
              </a:rPr>
              <a:t> </a:t>
            </a:r>
            <a:r>
              <a:rPr lang="en-US" altLang="en-US" sz="1400">
                <a:solidFill>
                  <a:schemeClr val="accent2"/>
                </a:solidFill>
              </a:rPr>
              <a:t>how many of the actual positive cases are captured by the model.</a:t>
            </a:r>
          </a:p>
        </p:txBody>
      </p:sp>
      <p:sp>
        <p:nvSpPr>
          <p:cNvPr id="38917" name="TextBox 13">
            <a:extLst>
              <a:ext uri="{FF2B5EF4-FFF2-40B4-BE49-F238E27FC236}">
                <a16:creationId xmlns:a16="http://schemas.microsoft.com/office/drawing/2014/main" id="{B10F31F8-1EC8-29F8-1918-B40CE9FBCC65}"/>
              </a:ext>
            </a:extLst>
          </p:cNvPr>
          <p:cNvSpPr txBox="1">
            <a:spLocks noChangeArrowheads="1"/>
          </p:cNvSpPr>
          <p:nvPr/>
        </p:nvSpPr>
        <p:spPr bwMode="auto">
          <a:xfrm>
            <a:off x="4994275" y="2481263"/>
            <a:ext cx="3495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chemeClr val="accent2"/>
                </a:solidFill>
              </a:rPr>
              <a:t>----- indicate how many of the predicted positive cases are actually positive</a:t>
            </a:r>
          </a:p>
        </p:txBody>
      </p:sp>
      <p:sp>
        <p:nvSpPr>
          <p:cNvPr id="38918" name="TextBox 15">
            <a:extLst>
              <a:ext uri="{FF2B5EF4-FFF2-40B4-BE49-F238E27FC236}">
                <a16:creationId xmlns:a16="http://schemas.microsoft.com/office/drawing/2014/main" id="{B35D5CFA-2D2B-194F-84BE-6E504D3777C1}"/>
              </a:ext>
            </a:extLst>
          </p:cNvPr>
          <p:cNvSpPr txBox="1">
            <a:spLocks noChangeArrowheads="1"/>
          </p:cNvSpPr>
          <p:nvPr/>
        </p:nvSpPr>
        <p:spPr bwMode="auto">
          <a:xfrm>
            <a:off x="4994275" y="1600200"/>
            <a:ext cx="36925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chemeClr val="accent2"/>
                </a:solidFill>
              </a:rPr>
              <a:t>-----</a:t>
            </a:r>
            <a:r>
              <a:rPr lang="en-US" altLang="en-US" sz="1400" dirty="0">
                <a:solidFill>
                  <a:schemeClr val="accent2"/>
                </a:solidFill>
              </a:rPr>
              <a:t>measure the proportion of correctly classified instances out of the total samples.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a:extLst>
              <a:ext uri="{FF2B5EF4-FFF2-40B4-BE49-F238E27FC236}">
                <a16:creationId xmlns:a16="http://schemas.microsoft.com/office/drawing/2014/main" id="{2CC40C3C-F336-C0B0-DB85-C56CF04BA715}"/>
              </a:ext>
            </a:extLst>
          </p:cNvPr>
          <p:cNvSpPr>
            <a:spLocks noGrp="1" noChangeArrowheads="1"/>
          </p:cNvSpPr>
          <p:nvPr>
            <p:ph type="title"/>
          </p:nvPr>
        </p:nvSpPr>
        <p:spPr>
          <a:xfrm>
            <a:off x="457200" y="457200"/>
            <a:ext cx="7772400" cy="1143000"/>
          </a:xfrm>
        </p:spPr>
        <p:txBody>
          <a:bodyPr/>
          <a:lstStyle/>
          <a:p>
            <a:r>
              <a:rPr lang="en-US" altLang="zh-CN">
                <a:solidFill>
                  <a:srgbClr val="C00000"/>
                </a:solidFill>
              </a:rPr>
              <a:t>M1:</a:t>
            </a:r>
            <a:r>
              <a:rPr lang="zh-CN" altLang="en-US">
                <a:solidFill>
                  <a:srgbClr val="C00000"/>
                </a:solidFill>
              </a:rPr>
              <a:t> </a:t>
            </a:r>
            <a:r>
              <a:rPr lang="en-US" altLang="en-US">
                <a:solidFill>
                  <a:srgbClr val="C00000"/>
                </a:solidFill>
              </a:rPr>
              <a:t>Logistic Regression</a:t>
            </a:r>
          </a:p>
        </p:txBody>
      </p:sp>
      <p:graphicFrame>
        <p:nvGraphicFramePr>
          <p:cNvPr id="2" name="Content Placeholder 1">
            <a:extLst>
              <a:ext uri="{FF2B5EF4-FFF2-40B4-BE49-F238E27FC236}">
                <a16:creationId xmlns:a16="http://schemas.microsoft.com/office/drawing/2014/main" id="{C432E3F4-635F-8BE8-4425-7B3CC9B8DC30}"/>
              </a:ext>
            </a:extLst>
          </p:cNvPr>
          <p:cNvGraphicFramePr>
            <a:graphicFrameLocks noGrp="1"/>
          </p:cNvGraphicFramePr>
          <p:nvPr>
            <p:ph idx="1"/>
            <p:extLst>
              <p:ext uri="{D42A27DB-BD31-4B8C-83A1-F6EECF244321}">
                <p14:modId xmlns:p14="http://schemas.microsoft.com/office/powerpoint/2010/main" val="3751651874"/>
              </p:ext>
            </p:extLst>
          </p:nvPr>
        </p:nvGraphicFramePr>
        <p:xfrm>
          <a:off x="647700" y="3462338"/>
          <a:ext cx="7772400" cy="1677986"/>
        </p:xfrm>
        <a:graphic>
          <a:graphicData uri="http://schemas.openxmlformats.org/drawingml/2006/table">
            <a:tbl>
              <a:tblPr firstRow="1" firstCol="1" bandRow="1">
                <a:tableStyleId>{5C22544A-7EE6-4342-B048-85BDC9FD1C3A}</a:tableStyleId>
              </a:tblPr>
              <a:tblGrid>
                <a:gridCol w="1554480">
                  <a:extLst>
                    <a:ext uri="{9D8B030D-6E8A-4147-A177-3AD203B41FA5}">
                      <a16:colId xmlns:a16="http://schemas.microsoft.com/office/drawing/2014/main" val="20000"/>
                    </a:ext>
                  </a:extLst>
                </a:gridCol>
                <a:gridCol w="1554480">
                  <a:extLst>
                    <a:ext uri="{9D8B030D-6E8A-4147-A177-3AD203B41FA5}">
                      <a16:colId xmlns:a16="http://schemas.microsoft.com/office/drawing/2014/main" val="20001"/>
                    </a:ext>
                  </a:extLst>
                </a:gridCol>
                <a:gridCol w="1554480">
                  <a:extLst>
                    <a:ext uri="{9D8B030D-6E8A-4147-A177-3AD203B41FA5}">
                      <a16:colId xmlns:a16="http://schemas.microsoft.com/office/drawing/2014/main" val="20002"/>
                    </a:ext>
                  </a:extLst>
                </a:gridCol>
                <a:gridCol w="1554480">
                  <a:extLst>
                    <a:ext uri="{9D8B030D-6E8A-4147-A177-3AD203B41FA5}">
                      <a16:colId xmlns:a16="http://schemas.microsoft.com/office/drawing/2014/main" val="20003"/>
                    </a:ext>
                  </a:extLst>
                </a:gridCol>
                <a:gridCol w="1554480">
                  <a:extLst>
                    <a:ext uri="{9D8B030D-6E8A-4147-A177-3AD203B41FA5}">
                      <a16:colId xmlns:a16="http://schemas.microsoft.com/office/drawing/2014/main" val="20004"/>
                    </a:ext>
                  </a:extLst>
                </a:gridCol>
              </a:tblGrid>
              <a:tr h="423702">
                <a:tc>
                  <a:txBody>
                    <a:bodyPr/>
                    <a:lstStyle/>
                    <a:p>
                      <a:pPr marL="0" marR="0" algn="just">
                        <a:lnSpc>
                          <a:spcPct val="200000"/>
                        </a:lnSpc>
                      </a:pPr>
                      <a:r>
                        <a:rPr lang="en-US" sz="1200" dirty="0">
                          <a:solidFill>
                            <a:srgbClr val="C00000"/>
                          </a:solidFill>
                          <a:effectLst/>
                          <a:latin typeface="Arial" panose="020B0604020202020204" pitchFamily="34" charset="0"/>
                          <a:cs typeface="Arial" panose="020B0604020202020204" pitchFamily="34" charset="0"/>
                        </a:rPr>
                        <a:t>Metric</a:t>
                      </a:r>
                      <a:endParaRPr lang="en-US" sz="12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dirty="0">
                          <a:solidFill>
                            <a:srgbClr val="C00000"/>
                          </a:solidFill>
                          <a:effectLst/>
                          <a:latin typeface="Arial" panose="020B0604020202020204" pitchFamily="34" charset="0"/>
                          <a:cs typeface="Arial" panose="020B0604020202020204" pitchFamily="34" charset="0"/>
                        </a:rPr>
                        <a:t>Test-Set (No CV)</a:t>
                      </a:r>
                      <a:endParaRPr lang="en-US" sz="12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dirty="0">
                          <a:solidFill>
                            <a:srgbClr val="C00000"/>
                          </a:solidFill>
                          <a:effectLst/>
                          <a:latin typeface="Arial" panose="020B0604020202020204" pitchFamily="34" charset="0"/>
                          <a:cs typeface="Arial" panose="020B0604020202020204" pitchFamily="34" charset="0"/>
                        </a:rPr>
                        <a:t>3-Fold CV</a:t>
                      </a:r>
                      <a:endParaRPr lang="en-US" sz="12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solidFill>
                            <a:srgbClr val="C00000"/>
                          </a:solidFill>
                          <a:effectLst/>
                          <a:latin typeface="Arial" panose="020B0604020202020204" pitchFamily="34" charset="0"/>
                          <a:cs typeface="Arial" panose="020B0604020202020204" pitchFamily="34" charset="0"/>
                        </a:rPr>
                        <a:t>5-Fold CV</a:t>
                      </a:r>
                      <a:endParaRPr lang="en-US" sz="120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dirty="0">
                          <a:solidFill>
                            <a:srgbClr val="C00000"/>
                          </a:solidFill>
                          <a:effectLst/>
                          <a:latin typeface="Arial" panose="020B0604020202020204" pitchFamily="34" charset="0"/>
                          <a:cs typeface="Arial" panose="020B0604020202020204" pitchFamily="34" charset="0"/>
                        </a:rPr>
                        <a:t>10-Fold CV</a:t>
                      </a:r>
                      <a:endParaRPr lang="en-US" sz="12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00"/>
                  </a:ext>
                </a:extLst>
              </a:tr>
              <a:tr h="313571">
                <a:tc>
                  <a:txBody>
                    <a:bodyPr/>
                    <a:lstStyle/>
                    <a:p>
                      <a:pPr marL="0" marR="0" algn="just">
                        <a:lnSpc>
                          <a:spcPct val="200000"/>
                        </a:lnSpc>
                      </a:pPr>
                      <a:r>
                        <a:rPr lang="en-US" sz="1200" dirty="0">
                          <a:solidFill>
                            <a:srgbClr val="C00000"/>
                          </a:solidFill>
                          <a:effectLst/>
                          <a:latin typeface="Arial" panose="020B0604020202020204" pitchFamily="34" charset="0"/>
                          <a:cs typeface="Arial" panose="020B0604020202020204" pitchFamily="34" charset="0"/>
                        </a:rPr>
                        <a:t>Accuracy</a:t>
                      </a:r>
                      <a:endParaRPr lang="en-US" sz="12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dirty="0">
                          <a:effectLst/>
                          <a:latin typeface="Arial" panose="020B0604020202020204" pitchFamily="34" charset="0"/>
                          <a:cs typeface="Arial" panose="020B0604020202020204" pitchFamily="34" charset="0"/>
                        </a:rPr>
                        <a:t>0.9587</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dirty="0">
                          <a:effectLst/>
                          <a:latin typeface="Arial" panose="020B0604020202020204" pitchFamily="34" charset="0"/>
                          <a:cs typeface="Arial" panose="020B0604020202020204" pitchFamily="34" charset="0"/>
                        </a:rPr>
                        <a:t>0.9602 ± 0.0025</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dirty="0">
                          <a:effectLst/>
                          <a:latin typeface="Arial" panose="020B0604020202020204" pitchFamily="34" charset="0"/>
                          <a:cs typeface="Arial" panose="020B0604020202020204" pitchFamily="34" charset="0"/>
                        </a:rPr>
                        <a:t>0.9607 ± 0.0028</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dirty="0">
                          <a:effectLst/>
                          <a:latin typeface="Arial" panose="020B0604020202020204" pitchFamily="34" charset="0"/>
                          <a:cs typeface="Arial" panose="020B0604020202020204" pitchFamily="34" charset="0"/>
                        </a:rPr>
                        <a:t>0.9604 ± 0.0031</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01"/>
                  </a:ext>
                </a:extLst>
              </a:tr>
              <a:tr h="313571">
                <a:tc>
                  <a:txBody>
                    <a:bodyPr/>
                    <a:lstStyle/>
                    <a:p>
                      <a:pPr marL="0" marR="0" algn="just">
                        <a:lnSpc>
                          <a:spcPct val="200000"/>
                        </a:lnSpc>
                      </a:pPr>
                      <a:r>
                        <a:rPr lang="en-US" sz="1200" dirty="0">
                          <a:solidFill>
                            <a:srgbClr val="C00000"/>
                          </a:solidFill>
                          <a:effectLst/>
                          <a:latin typeface="Arial" panose="020B0604020202020204" pitchFamily="34" charset="0"/>
                          <a:cs typeface="Arial" panose="020B0604020202020204" pitchFamily="34" charset="0"/>
                        </a:rPr>
                        <a:t>Precision</a:t>
                      </a:r>
                      <a:endParaRPr lang="en-US" sz="12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dirty="0">
                          <a:effectLst/>
                          <a:latin typeface="Arial" panose="020B0604020202020204" pitchFamily="34" charset="0"/>
                          <a:cs typeface="Arial" panose="020B0604020202020204" pitchFamily="34" charset="0"/>
                        </a:rPr>
                        <a:t>0.9512</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dirty="0">
                          <a:effectLst/>
                          <a:latin typeface="Arial" panose="020B0604020202020204" pitchFamily="34" charset="0"/>
                          <a:cs typeface="Arial" panose="020B0604020202020204" pitchFamily="34" charset="0"/>
                        </a:rPr>
                        <a:t>0.9531 ± 0.0036</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dirty="0">
                          <a:effectLst/>
                          <a:latin typeface="Arial" panose="020B0604020202020204" pitchFamily="34" charset="0"/>
                          <a:cs typeface="Arial" panose="020B0604020202020204" pitchFamily="34" charset="0"/>
                        </a:rPr>
                        <a:t>0.9537 ± 0.0038</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dirty="0">
                          <a:effectLst/>
                          <a:latin typeface="Arial" panose="020B0604020202020204" pitchFamily="34" charset="0"/>
                          <a:cs typeface="Arial" panose="020B0604020202020204" pitchFamily="34" charset="0"/>
                        </a:rPr>
                        <a:t>0.9533 ± 0.0043</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02"/>
                  </a:ext>
                </a:extLst>
              </a:tr>
              <a:tr h="313571">
                <a:tc>
                  <a:txBody>
                    <a:bodyPr/>
                    <a:lstStyle/>
                    <a:p>
                      <a:pPr marL="0" marR="0" algn="just">
                        <a:lnSpc>
                          <a:spcPct val="200000"/>
                        </a:lnSpc>
                      </a:pPr>
                      <a:r>
                        <a:rPr lang="en-US" sz="1200" dirty="0">
                          <a:solidFill>
                            <a:srgbClr val="C00000"/>
                          </a:solidFill>
                          <a:effectLst/>
                          <a:latin typeface="Arial" panose="020B0604020202020204" pitchFamily="34" charset="0"/>
                          <a:cs typeface="Arial" panose="020B0604020202020204" pitchFamily="34" charset="0"/>
                        </a:rPr>
                        <a:t>Recall</a:t>
                      </a:r>
                      <a:endParaRPr lang="en-US" sz="12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0.9587</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dirty="0">
                          <a:effectLst/>
                          <a:latin typeface="Arial" panose="020B0604020202020204" pitchFamily="34" charset="0"/>
                          <a:cs typeface="Arial" panose="020B0604020202020204" pitchFamily="34" charset="0"/>
                        </a:rPr>
                        <a:t>0.9602 ± 0.0025</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0.9607 ± 0.0028</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0.9604 ± 0.0031</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03"/>
                  </a:ext>
                </a:extLst>
              </a:tr>
              <a:tr h="313571">
                <a:tc>
                  <a:txBody>
                    <a:bodyPr/>
                    <a:lstStyle/>
                    <a:p>
                      <a:pPr marL="0" marR="0" algn="just">
                        <a:lnSpc>
                          <a:spcPct val="200000"/>
                        </a:lnSpc>
                      </a:pPr>
                      <a:r>
                        <a:rPr lang="en-US" sz="1200" dirty="0">
                          <a:solidFill>
                            <a:srgbClr val="C00000"/>
                          </a:solidFill>
                          <a:effectLst/>
                          <a:latin typeface="Arial" panose="020B0604020202020204" pitchFamily="34" charset="0"/>
                          <a:cs typeface="Arial" panose="020B0604020202020204" pitchFamily="34" charset="0"/>
                        </a:rPr>
                        <a:t>F1 Score</a:t>
                      </a:r>
                      <a:endParaRPr lang="en-US" sz="12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dirty="0">
                          <a:effectLst/>
                          <a:latin typeface="Arial" panose="020B0604020202020204" pitchFamily="34" charset="0"/>
                          <a:cs typeface="Arial" panose="020B0604020202020204" pitchFamily="34" charset="0"/>
                        </a:rPr>
                        <a:t>0.9549</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0.9541 ± 0.0024</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0.9546 ± 0.0032</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dirty="0">
                          <a:effectLst/>
                          <a:latin typeface="Arial" panose="020B0604020202020204" pitchFamily="34" charset="0"/>
                          <a:cs typeface="Arial" panose="020B0604020202020204" pitchFamily="34" charset="0"/>
                        </a:rPr>
                        <a:t>0.9544 ± 0.0037</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04"/>
                  </a:ext>
                </a:extLst>
              </a:tr>
            </a:tbl>
          </a:graphicData>
        </a:graphic>
      </p:graphicFrame>
      <p:sp>
        <p:nvSpPr>
          <p:cNvPr id="4" name="Content Placeholder 2">
            <a:extLst>
              <a:ext uri="{FF2B5EF4-FFF2-40B4-BE49-F238E27FC236}">
                <a16:creationId xmlns:a16="http://schemas.microsoft.com/office/drawing/2014/main" id="{DDED7DBD-18F2-39D7-8470-0AD0FCB48ACB}"/>
              </a:ext>
            </a:extLst>
          </p:cNvPr>
          <p:cNvSpPr txBox="1">
            <a:spLocks noChangeArrowheads="1"/>
          </p:cNvSpPr>
          <p:nvPr/>
        </p:nvSpPr>
        <p:spPr bwMode="auto">
          <a:xfrm>
            <a:off x="381000" y="1295400"/>
            <a:ext cx="8305800" cy="1981200"/>
          </a:xfrm>
          <a:prstGeom prst="rect">
            <a:avLst/>
          </a:prstGeom>
          <a:noFill/>
          <a:ln>
            <a:noFill/>
          </a:ln>
        </p:spPr>
        <p:txBody>
          <a:bodyPr/>
          <a:lstStyle>
            <a:lvl1pPr marL="342900" indent="-342900" algn="l" rtl="0" eaLnBrk="0" fontAlgn="base" hangingPunct="0">
              <a:spcBef>
                <a:spcPct val="20000"/>
              </a:spcBef>
              <a:spcAft>
                <a:spcPct val="0"/>
              </a:spcAft>
              <a:buChar char="•"/>
              <a:defRPr sz="2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1400">
                <a:solidFill>
                  <a:schemeClr val="tx1"/>
                </a:solidFill>
                <a:latin typeface="+mn-lt"/>
                <a:ea typeface="+mn-ea"/>
                <a:cs typeface="+mn-cs"/>
              </a:defRPr>
            </a:lvl5pPr>
            <a:lvl6pPr marL="2514600" indent="-228600" algn="l" rtl="0" fontAlgn="base">
              <a:spcBef>
                <a:spcPct val="20000"/>
              </a:spcBef>
              <a:spcAft>
                <a:spcPct val="0"/>
              </a:spcAft>
              <a:buChar char="»"/>
              <a:defRPr sz="1400">
                <a:solidFill>
                  <a:schemeClr val="tx1"/>
                </a:solidFill>
                <a:latin typeface="+mn-lt"/>
                <a:ea typeface="+mn-ea"/>
                <a:cs typeface="+mn-cs"/>
              </a:defRPr>
            </a:lvl6pPr>
            <a:lvl7pPr marL="2971800" indent="-228600" algn="l" rtl="0" fontAlgn="base">
              <a:spcBef>
                <a:spcPct val="20000"/>
              </a:spcBef>
              <a:spcAft>
                <a:spcPct val="0"/>
              </a:spcAft>
              <a:buChar char="»"/>
              <a:defRPr sz="1400">
                <a:solidFill>
                  <a:schemeClr val="tx1"/>
                </a:solidFill>
                <a:latin typeface="+mn-lt"/>
                <a:ea typeface="+mn-ea"/>
                <a:cs typeface="+mn-cs"/>
              </a:defRPr>
            </a:lvl7pPr>
            <a:lvl8pPr marL="3429000" indent="-228600" algn="l" rtl="0" fontAlgn="base">
              <a:spcBef>
                <a:spcPct val="20000"/>
              </a:spcBef>
              <a:spcAft>
                <a:spcPct val="0"/>
              </a:spcAft>
              <a:buChar char="»"/>
              <a:defRPr sz="1400">
                <a:solidFill>
                  <a:schemeClr val="tx1"/>
                </a:solidFill>
                <a:latin typeface="+mn-lt"/>
                <a:ea typeface="+mn-ea"/>
                <a:cs typeface="+mn-cs"/>
              </a:defRPr>
            </a:lvl8pPr>
            <a:lvl9pPr marL="3886200" indent="-228600" algn="l" rtl="0" fontAlgn="base">
              <a:spcBef>
                <a:spcPct val="20000"/>
              </a:spcBef>
              <a:spcAft>
                <a:spcPct val="0"/>
              </a:spcAft>
              <a:buChar char="»"/>
              <a:defRPr sz="1400">
                <a:solidFill>
                  <a:schemeClr val="tx1"/>
                </a:solidFill>
                <a:latin typeface="+mn-lt"/>
                <a:ea typeface="+mn-ea"/>
                <a:cs typeface="+mn-cs"/>
              </a:defRPr>
            </a:lvl9pPr>
          </a:lstStyle>
          <a:p>
            <a:pPr>
              <a:defRPr/>
            </a:pPr>
            <a:r>
              <a:rPr lang="en-US" altLang="en-US" sz="2000" kern="0" dirty="0">
                <a:latin typeface="Arial" panose="020B0604020202020204" pitchFamily="34" charset="0"/>
                <a:cs typeface="Arial" panose="020B0604020202020204" pitchFamily="34" charset="0"/>
              </a:rPr>
              <a:t>Binary Classification with Sigmoid Function</a:t>
            </a:r>
          </a:p>
          <a:p>
            <a:pPr>
              <a:defRPr/>
            </a:pPr>
            <a:r>
              <a:rPr lang="en-US" sz="2000" dirty="0">
                <a:latin typeface="Arial" panose="020B0604020202020204" pitchFamily="34" charset="0"/>
                <a:cs typeface="Arial" panose="020B0604020202020204" pitchFamily="34" charset="0"/>
              </a:rPr>
              <a:t>Hyperparameters (</a:t>
            </a:r>
            <a:r>
              <a:rPr lang="en-US" sz="2000" dirty="0" err="1">
                <a:latin typeface="Arial" panose="020B0604020202020204" pitchFamily="34" charset="0"/>
                <a:cs typeface="Arial" panose="020B0604020202020204" pitchFamily="34" charset="0"/>
              </a:rPr>
              <a:t>max_iter</a:t>
            </a:r>
            <a:r>
              <a:rPr lang="en-US" sz="2000" dirty="0">
                <a:latin typeface="Arial" panose="020B0604020202020204" pitchFamily="34" charset="0"/>
                <a:cs typeface="Arial" panose="020B0604020202020204" pitchFamily="34" charset="0"/>
              </a:rPr>
              <a:t>=200, solver = </a:t>
            </a:r>
            <a:r>
              <a:rPr lang="en-US" sz="2000" dirty="0" err="1">
                <a:latin typeface="Arial" panose="020B0604020202020204" pitchFamily="34" charset="0"/>
                <a:cs typeface="Arial" panose="020B0604020202020204" pitchFamily="34" charset="0"/>
              </a:rPr>
              <a:t>lbfgs</a:t>
            </a:r>
            <a:r>
              <a:rPr lang="en-US" sz="2000" dirty="0">
                <a:latin typeface="Arial" panose="020B0604020202020204" pitchFamily="34" charset="0"/>
                <a:cs typeface="Arial" panose="020B0604020202020204" pitchFamily="34" charset="0"/>
              </a:rPr>
              <a:t>, regularization c=1.0)</a:t>
            </a:r>
            <a:endParaRPr lang="en-US" altLang="en-US" sz="2000" kern="0" dirty="0">
              <a:latin typeface="Arial" panose="020B0604020202020204" pitchFamily="34" charset="0"/>
              <a:cs typeface="Arial" panose="020B0604020202020204" pitchFamily="34" charset="0"/>
            </a:endParaRPr>
          </a:p>
          <a:p>
            <a:pPr>
              <a:defRPr/>
            </a:pPr>
            <a:r>
              <a:rPr lang="en-US" sz="2000" dirty="0">
                <a:latin typeface="Arial" panose="020B0604020202020204" pitchFamily="34" charset="0"/>
                <a:cs typeface="Arial" panose="020B0604020202020204" pitchFamily="34" charset="0"/>
              </a:rPr>
              <a:t>Balanced precision and recall, with an F1 score indicating high reliability</a:t>
            </a:r>
          </a:p>
          <a:p>
            <a:pPr>
              <a:defRPr/>
            </a:pPr>
            <a:r>
              <a:rPr lang="en-US" sz="2000" dirty="0">
                <a:latin typeface="Arial" panose="020B0604020202020204" pitchFamily="34" charset="0"/>
                <a:cs typeface="Arial" panose="020B0604020202020204" pitchFamily="34" charset="0"/>
              </a:rPr>
              <a:t>Strong performance for generalization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a:extLst>
              <a:ext uri="{FF2B5EF4-FFF2-40B4-BE49-F238E27FC236}">
                <a16:creationId xmlns:a16="http://schemas.microsoft.com/office/drawing/2014/main" id="{42457E2C-B188-6A12-8332-2B99AF27708A}"/>
              </a:ext>
            </a:extLst>
          </p:cNvPr>
          <p:cNvSpPr>
            <a:spLocks noGrp="1" noChangeArrowheads="1"/>
          </p:cNvSpPr>
          <p:nvPr>
            <p:ph type="title"/>
          </p:nvPr>
        </p:nvSpPr>
        <p:spPr>
          <a:xfrm>
            <a:off x="457200" y="457200"/>
            <a:ext cx="7772400" cy="1143000"/>
          </a:xfrm>
        </p:spPr>
        <p:txBody>
          <a:bodyPr/>
          <a:lstStyle/>
          <a:p>
            <a:r>
              <a:rPr lang="en-US" altLang="zh-CN">
                <a:solidFill>
                  <a:srgbClr val="C00000"/>
                </a:solidFill>
              </a:rPr>
              <a:t>M2:</a:t>
            </a:r>
            <a:r>
              <a:rPr lang="zh-CN" altLang="en-US">
                <a:solidFill>
                  <a:srgbClr val="C00000"/>
                </a:solidFill>
              </a:rPr>
              <a:t> </a:t>
            </a:r>
            <a:r>
              <a:rPr lang="en-US" altLang="en-US">
                <a:solidFill>
                  <a:srgbClr val="C00000"/>
                </a:solidFill>
              </a:rPr>
              <a:t>Random Forest</a:t>
            </a:r>
          </a:p>
        </p:txBody>
      </p:sp>
      <p:sp>
        <p:nvSpPr>
          <p:cNvPr id="4" name="Content Placeholder 2">
            <a:extLst>
              <a:ext uri="{FF2B5EF4-FFF2-40B4-BE49-F238E27FC236}">
                <a16:creationId xmlns:a16="http://schemas.microsoft.com/office/drawing/2014/main" id="{85C496EA-EAB1-B5D3-37BF-E634B7A436BC}"/>
              </a:ext>
            </a:extLst>
          </p:cNvPr>
          <p:cNvSpPr txBox="1">
            <a:spLocks noChangeArrowheads="1"/>
          </p:cNvSpPr>
          <p:nvPr/>
        </p:nvSpPr>
        <p:spPr bwMode="auto">
          <a:xfrm>
            <a:off x="381000" y="1222374"/>
            <a:ext cx="4953000" cy="2500313"/>
          </a:xfrm>
          <a:prstGeom prst="rect">
            <a:avLst/>
          </a:prstGeom>
          <a:noFill/>
          <a:ln>
            <a:noFill/>
          </a:ln>
        </p:spPr>
        <p:txBody>
          <a:bodyPr/>
          <a:lstStyle>
            <a:lvl1pPr marL="342900" indent="-342900" algn="l" rtl="0" eaLnBrk="0" fontAlgn="base" hangingPunct="0">
              <a:spcBef>
                <a:spcPct val="20000"/>
              </a:spcBef>
              <a:spcAft>
                <a:spcPct val="0"/>
              </a:spcAft>
              <a:buChar char="•"/>
              <a:defRPr sz="2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1400">
                <a:solidFill>
                  <a:schemeClr val="tx1"/>
                </a:solidFill>
                <a:latin typeface="+mn-lt"/>
                <a:ea typeface="+mn-ea"/>
                <a:cs typeface="+mn-cs"/>
              </a:defRPr>
            </a:lvl5pPr>
            <a:lvl6pPr marL="2514600" indent="-228600" algn="l" rtl="0" fontAlgn="base">
              <a:spcBef>
                <a:spcPct val="20000"/>
              </a:spcBef>
              <a:spcAft>
                <a:spcPct val="0"/>
              </a:spcAft>
              <a:buChar char="»"/>
              <a:defRPr sz="1400">
                <a:solidFill>
                  <a:schemeClr val="tx1"/>
                </a:solidFill>
                <a:latin typeface="+mn-lt"/>
                <a:ea typeface="+mn-ea"/>
                <a:cs typeface="+mn-cs"/>
              </a:defRPr>
            </a:lvl6pPr>
            <a:lvl7pPr marL="2971800" indent="-228600" algn="l" rtl="0" fontAlgn="base">
              <a:spcBef>
                <a:spcPct val="20000"/>
              </a:spcBef>
              <a:spcAft>
                <a:spcPct val="0"/>
              </a:spcAft>
              <a:buChar char="»"/>
              <a:defRPr sz="1400">
                <a:solidFill>
                  <a:schemeClr val="tx1"/>
                </a:solidFill>
                <a:latin typeface="+mn-lt"/>
                <a:ea typeface="+mn-ea"/>
                <a:cs typeface="+mn-cs"/>
              </a:defRPr>
            </a:lvl7pPr>
            <a:lvl8pPr marL="3429000" indent="-228600" algn="l" rtl="0" fontAlgn="base">
              <a:spcBef>
                <a:spcPct val="20000"/>
              </a:spcBef>
              <a:spcAft>
                <a:spcPct val="0"/>
              </a:spcAft>
              <a:buChar char="»"/>
              <a:defRPr sz="1400">
                <a:solidFill>
                  <a:schemeClr val="tx1"/>
                </a:solidFill>
                <a:latin typeface="+mn-lt"/>
                <a:ea typeface="+mn-ea"/>
                <a:cs typeface="+mn-cs"/>
              </a:defRPr>
            </a:lvl8pPr>
            <a:lvl9pPr marL="3886200" indent="-228600" algn="l" rtl="0" fontAlgn="base">
              <a:spcBef>
                <a:spcPct val="20000"/>
              </a:spcBef>
              <a:spcAft>
                <a:spcPct val="0"/>
              </a:spcAft>
              <a:buChar char="»"/>
              <a:defRPr sz="1400">
                <a:solidFill>
                  <a:schemeClr val="tx1"/>
                </a:solidFill>
                <a:latin typeface="+mn-lt"/>
                <a:ea typeface="+mn-ea"/>
                <a:cs typeface="+mn-cs"/>
              </a:defRPr>
            </a:lvl9pPr>
          </a:lstStyle>
          <a:p>
            <a:pPr>
              <a:defRPr/>
            </a:pPr>
            <a:r>
              <a:rPr lang="en-US" sz="2000" dirty="0">
                <a:latin typeface="Arial" panose="020B0604020202020204" pitchFamily="34" charset="0"/>
                <a:cs typeface="Arial" panose="020B0604020202020204" pitchFamily="34" charset="0"/>
              </a:rPr>
              <a:t>Hyperparameters</a:t>
            </a:r>
            <a:r>
              <a:rPr lang="en-US" altLang="en-US" sz="2000" kern="0" dirty="0">
                <a:latin typeface="Arial" panose="020B0604020202020204" pitchFamily="34" charset="0"/>
                <a:cs typeface="Arial" panose="020B0604020202020204" pitchFamily="34" charset="0"/>
              </a:rPr>
              <a:t> ('</a:t>
            </a:r>
            <a:r>
              <a:rPr lang="en-US" altLang="en-US" sz="2000" kern="0" dirty="0" err="1">
                <a:latin typeface="Arial" panose="020B0604020202020204" pitchFamily="34" charset="0"/>
                <a:cs typeface="Arial" panose="020B0604020202020204" pitchFamily="34" charset="0"/>
              </a:rPr>
              <a:t>max_depth</a:t>
            </a:r>
            <a:r>
              <a:rPr lang="en-US" altLang="en-US" sz="2000" kern="0" dirty="0">
                <a:latin typeface="Arial" panose="020B0604020202020204" pitchFamily="34" charset="0"/>
                <a:cs typeface="Arial" panose="020B0604020202020204" pitchFamily="34" charset="0"/>
              </a:rPr>
              <a:t>': 16, 'min_samples_split': 3, '</a:t>
            </a:r>
            <a:r>
              <a:rPr lang="en-US" altLang="en-US" sz="2000" kern="0" dirty="0" err="1">
                <a:latin typeface="Arial" panose="020B0604020202020204" pitchFamily="34" charset="0"/>
                <a:cs typeface="Arial" panose="020B0604020202020204" pitchFamily="34" charset="0"/>
              </a:rPr>
              <a:t>n_estimators</a:t>
            </a:r>
            <a:r>
              <a:rPr lang="en-US" altLang="en-US" sz="2000" kern="0" dirty="0">
                <a:latin typeface="Arial" panose="020B0604020202020204" pitchFamily="34" charset="0"/>
                <a:cs typeface="Arial" panose="020B0604020202020204" pitchFamily="34" charset="0"/>
              </a:rPr>
              <a:t>': 200)</a:t>
            </a:r>
          </a:p>
          <a:p>
            <a:pPr>
              <a:defRPr/>
            </a:pPr>
            <a:r>
              <a:rPr lang="en-US" altLang="en-US" sz="2000" kern="0" dirty="0">
                <a:latin typeface="Arial" panose="020B0604020202020204" pitchFamily="34" charset="0"/>
                <a:cs typeface="Arial" panose="020B0604020202020204" pitchFamily="34" charset="0"/>
              </a:rPr>
              <a:t>Feature importance revealed behavioral and demographic predictors as key.</a:t>
            </a:r>
          </a:p>
          <a:p>
            <a:pPr>
              <a:defRPr/>
            </a:pPr>
            <a:r>
              <a:rPr lang="en-US" sz="2000" dirty="0">
                <a:latin typeface="Arial" panose="020B0604020202020204" pitchFamily="34" charset="0"/>
                <a:cs typeface="Arial" panose="020B0604020202020204" pitchFamily="34" charset="0"/>
              </a:rPr>
              <a:t>Strong performance for generalization.</a:t>
            </a:r>
          </a:p>
        </p:txBody>
      </p:sp>
      <p:graphicFrame>
        <p:nvGraphicFramePr>
          <p:cNvPr id="7" name="Table 6">
            <a:extLst>
              <a:ext uri="{FF2B5EF4-FFF2-40B4-BE49-F238E27FC236}">
                <a16:creationId xmlns:a16="http://schemas.microsoft.com/office/drawing/2014/main" id="{6522E842-E98D-340E-9A82-1242277AF25A}"/>
              </a:ext>
            </a:extLst>
          </p:cNvPr>
          <p:cNvGraphicFramePr>
            <a:graphicFrameLocks noGrp="1"/>
          </p:cNvGraphicFramePr>
          <p:nvPr>
            <p:extLst>
              <p:ext uri="{D42A27DB-BD31-4B8C-83A1-F6EECF244321}">
                <p14:modId xmlns:p14="http://schemas.microsoft.com/office/powerpoint/2010/main" val="1428852696"/>
              </p:ext>
            </p:extLst>
          </p:nvPr>
        </p:nvGraphicFramePr>
        <p:xfrm>
          <a:off x="762000" y="3925887"/>
          <a:ext cx="7772400" cy="1709739"/>
        </p:xfrm>
        <a:graphic>
          <a:graphicData uri="http://schemas.openxmlformats.org/drawingml/2006/table">
            <a:tbl>
              <a:tblPr firstRow="1" firstCol="1" bandRow="1">
                <a:tableStyleId>{5C22544A-7EE6-4342-B048-85BDC9FD1C3A}</a:tableStyleId>
              </a:tblPr>
              <a:tblGrid>
                <a:gridCol w="1554480">
                  <a:extLst>
                    <a:ext uri="{9D8B030D-6E8A-4147-A177-3AD203B41FA5}">
                      <a16:colId xmlns:a16="http://schemas.microsoft.com/office/drawing/2014/main" val="20000"/>
                    </a:ext>
                  </a:extLst>
                </a:gridCol>
                <a:gridCol w="1554480">
                  <a:extLst>
                    <a:ext uri="{9D8B030D-6E8A-4147-A177-3AD203B41FA5}">
                      <a16:colId xmlns:a16="http://schemas.microsoft.com/office/drawing/2014/main" val="20001"/>
                    </a:ext>
                  </a:extLst>
                </a:gridCol>
                <a:gridCol w="1554480">
                  <a:extLst>
                    <a:ext uri="{9D8B030D-6E8A-4147-A177-3AD203B41FA5}">
                      <a16:colId xmlns:a16="http://schemas.microsoft.com/office/drawing/2014/main" val="20002"/>
                    </a:ext>
                  </a:extLst>
                </a:gridCol>
                <a:gridCol w="1554480">
                  <a:extLst>
                    <a:ext uri="{9D8B030D-6E8A-4147-A177-3AD203B41FA5}">
                      <a16:colId xmlns:a16="http://schemas.microsoft.com/office/drawing/2014/main" val="20003"/>
                    </a:ext>
                  </a:extLst>
                </a:gridCol>
                <a:gridCol w="1554480">
                  <a:extLst>
                    <a:ext uri="{9D8B030D-6E8A-4147-A177-3AD203B41FA5}">
                      <a16:colId xmlns:a16="http://schemas.microsoft.com/office/drawing/2014/main" val="20004"/>
                    </a:ext>
                  </a:extLst>
                </a:gridCol>
              </a:tblGrid>
              <a:tr h="455443">
                <a:tc>
                  <a:txBody>
                    <a:bodyPr/>
                    <a:lstStyle/>
                    <a:p>
                      <a:pPr marL="0" marR="0" algn="just">
                        <a:lnSpc>
                          <a:spcPct val="200000"/>
                        </a:lnSpc>
                      </a:pPr>
                      <a:r>
                        <a:rPr lang="en-US" sz="1200" dirty="0">
                          <a:solidFill>
                            <a:srgbClr val="C00000"/>
                          </a:solidFill>
                          <a:effectLst/>
                          <a:latin typeface="Arial" panose="020B0604020202020204" pitchFamily="34" charset="0"/>
                          <a:cs typeface="Arial" panose="020B0604020202020204" pitchFamily="34" charset="0"/>
                        </a:rPr>
                        <a:t>Metric</a:t>
                      </a:r>
                      <a:endParaRPr lang="en-US" sz="12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dirty="0">
                          <a:solidFill>
                            <a:srgbClr val="C00000"/>
                          </a:solidFill>
                          <a:effectLst/>
                          <a:latin typeface="Arial" panose="020B0604020202020204" pitchFamily="34" charset="0"/>
                          <a:cs typeface="Arial" panose="020B0604020202020204" pitchFamily="34" charset="0"/>
                        </a:rPr>
                        <a:t>Test-Set (No CV)</a:t>
                      </a:r>
                      <a:endParaRPr lang="en-US" sz="12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dirty="0">
                          <a:solidFill>
                            <a:srgbClr val="C00000"/>
                          </a:solidFill>
                          <a:effectLst/>
                          <a:latin typeface="Arial" panose="020B0604020202020204" pitchFamily="34" charset="0"/>
                          <a:cs typeface="Arial" panose="020B0604020202020204" pitchFamily="34" charset="0"/>
                        </a:rPr>
                        <a:t>3-Fold CV</a:t>
                      </a:r>
                      <a:endParaRPr lang="en-US" sz="12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dirty="0">
                          <a:solidFill>
                            <a:srgbClr val="C00000"/>
                          </a:solidFill>
                          <a:effectLst/>
                          <a:latin typeface="Arial" panose="020B0604020202020204" pitchFamily="34" charset="0"/>
                          <a:cs typeface="Arial" panose="020B0604020202020204" pitchFamily="34" charset="0"/>
                        </a:rPr>
                        <a:t>5-Fold CV</a:t>
                      </a:r>
                      <a:endParaRPr lang="en-US" sz="12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dirty="0">
                          <a:solidFill>
                            <a:srgbClr val="C00000"/>
                          </a:solidFill>
                          <a:effectLst/>
                          <a:latin typeface="Arial" panose="020B0604020202020204" pitchFamily="34" charset="0"/>
                          <a:cs typeface="Arial" panose="020B0604020202020204" pitchFamily="34" charset="0"/>
                        </a:rPr>
                        <a:t>10-Fold CV</a:t>
                      </a:r>
                      <a:endParaRPr lang="en-US" sz="12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00"/>
                  </a:ext>
                </a:extLst>
              </a:tr>
              <a:tr h="313574">
                <a:tc>
                  <a:txBody>
                    <a:bodyPr/>
                    <a:lstStyle/>
                    <a:p>
                      <a:pPr marL="0" marR="0" algn="just">
                        <a:lnSpc>
                          <a:spcPct val="200000"/>
                        </a:lnSpc>
                      </a:pPr>
                      <a:r>
                        <a:rPr lang="en-US" sz="1200" dirty="0">
                          <a:solidFill>
                            <a:srgbClr val="C00000"/>
                          </a:solidFill>
                          <a:effectLst/>
                          <a:latin typeface="Arial" panose="020B0604020202020204" pitchFamily="34" charset="0"/>
                          <a:cs typeface="Arial" panose="020B0604020202020204" pitchFamily="34" charset="0"/>
                        </a:rPr>
                        <a:t>Accuracy</a:t>
                      </a:r>
                      <a:endParaRPr lang="en-US" sz="12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dirty="0">
                          <a:effectLst/>
                          <a:latin typeface="Arial" panose="020B0604020202020204" pitchFamily="34" charset="0"/>
                          <a:cs typeface="Arial" panose="020B0604020202020204" pitchFamily="34" charset="0"/>
                        </a:rPr>
                        <a:t>0.9571</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0.9591 ± 0.0013</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0.9592 ± 0.0019</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0.9592 ± 0.0024</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01"/>
                  </a:ext>
                </a:extLst>
              </a:tr>
              <a:tr h="313574">
                <a:tc>
                  <a:txBody>
                    <a:bodyPr/>
                    <a:lstStyle/>
                    <a:p>
                      <a:pPr marL="0" marR="0" algn="just">
                        <a:lnSpc>
                          <a:spcPct val="200000"/>
                        </a:lnSpc>
                      </a:pPr>
                      <a:r>
                        <a:rPr lang="en-US" sz="1200" dirty="0">
                          <a:solidFill>
                            <a:srgbClr val="C00000"/>
                          </a:solidFill>
                          <a:effectLst/>
                          <a:latin typeface="Arial" panose="020B0604020202020204" pitchFamily="34" charset="0"/>
                          <a:cs typeface="Arial" panose="020B0604020202020204" pitchFamily="34" charset="0"/>
                        </a:rPr>
                        <a:t>Precision</a:t>
                      </a:r>
                      <a:endParaRPr lang="en-US" sz="12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0.9485</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0.9508 ± 0.0022</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0.9508 ± 0.0027</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0.9510 ± 0.0038</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02"/>
                  </a:ext>
                </a:extLst>
              </a:tr>
              <a:tr h="313574">
                <a:tc>
                  <a:txBody>
                    <a:bodyPr/>
                    <a:lstStyle/>
                    <a:p>
                      <a:pPr marL="0" marR="0" algn="just">
                        <a:lnSpc>
                          <a:spcPct val="200000"/>
                        </a:lnSpc>
                      </a:pPr>
                      <a:r>
                        <a:rPr lang="en-US" sz="1200" dirty="0">
                          <a:solidFill>
                            <a:srgbClr val="C00000"/>
                          </a:solidFill>
                          <a:effectLst/>
                          <a:latin typeface="Arial" panose="020B0604020202020204" pitchFamily="34" charset="0"/>
                          <a:cs typeface="Arial" panose="020B0604020202020204" pitchFamily="34" charset="0"/>
                        </a:rPr>
                        <a:t>Recall</a:t>
                      </a:r>
                      <a:endParaRPr lang="en-US" sz="12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0.9571</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0.9591 ± 0.0013</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0.9592 ± 0.0019</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0.9592 ± 0.0024</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03"/>
                  </a:ext>
                </a:extLst>
              </a:tr>
              <a:tr h="313574">
                <a:tc>
                  <a:txBody>
                    <a:bodyPr/>
                    <a:lstStyle/>
                    <a:p>
                      <a:pPr marL="0" marR="0" algn="just">
                        <a:lnSpc>
                          <a:spcPct val="200000"/>
                        </a:lnSpc>
                      </a:pPr>
                      <a:r>
                        <a:rPr lang="en-US" sz="1200" dirty="0">
                          <a:solidFill>
                            <a:srgbClr val="C00000"/>
                          </a:solidFill>
                          <a:effectLst/>
                          <a:latin typeface="Arial" panose="020B0604020202020204" pitchFamily="34" charset="0"/>
                          <a:cs typeface="Arial" panose="020B0604020202020204" pitchFamily="34" charset="0"/>
                        </a:rPr>
                        <a:t>F1-Score</a:t>
                      </a:r>
                      <a:endParaRPr lang="en-US" sz="12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0.9487</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0.9511 ± 0.0010</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0.9513 ± 0.0023</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dirty="0">
                          <a:effectLst/>
                          <a:latin typeface="Arial" panose="020B0604020202020204" pitchFamily="34" charset="0"/>
                          <a:cs typeface="Arial" panose="020B0604020202020204" pitchFamily="34" charset="0"/>
                        </a:rPr>
                        <a:t>0.9515 ± 0.0030</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04"/>
                  </a:ext>
                </a:extLst>
              </a:tr>
            </a:tbl>
          </a:graphicData>
        </a:graphic>
      </p:graphicFrame>
      <p:pic>
        <p:nvPicPr>
          <p:cNvPr id="43049" name="Picture 7">
            <a:extLst>
              <a:ext uri="{FF2B5EF4-FFF2-40B4-BE49-F238E27FC236}">
                <a16:creationId xmlns:a16="http://schemas.microsoft.com/office/drawing/2014/main" id="{DF69E955-BC91-874E-7C2A-3850A5EB1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960" y="1005095"/>
            <a:ext cx="3127375" cy="250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292A3B4D-B13A-B3EC-BA8F-01E3F7F9B39E}"/>
              </a:ext>
            </a:extLst>
          </p:cNvPr>
          <p:cNvSpPr>
            <a:spLocks noGrp="1" noChangeArrowheads="1"/>
          </p:cNvSpPr>
          <p:nvPr>
            <p:ph type="title"/>
          </p:nvPr>
        </p:nvSpPr>
        <p:spPr>
          <a:xfrm>
            <a:off x="457200" y="457200"/>
            <a:ext cx="7772400" cy="1143000"/>
          </a:xfrm>
        </p:spPr>
        <p:txBody>
          <a:bodyPr/>
          <a:lstStyle/>
          <a:p>
            <a:r>
              <a:rPr lang="en-US" altLang="zh-CN">
                <a:solidFill>
                  <a:srgbClr val="C00000"/>
                </a:solidFill>
              </a:rPr>
              <a:t>M3:</a:t>
            </a:r>
            <a:r>
              <a:rPr lang="zh-CN" altLang="en-US">
                <a:solidFill>
                  <a:srgbClr val="C00000"/>
                </a:solidFill>
              </a:rPr>
              <a:t> </a:t>
            </a:r>
            <a:r>
              <a:rPr lang="en-US" altLang="en-US">
                <a:solidFill>
                  <a:srgbClr val="C00000"/>
                </a:solidFill>
              </a:rPr>
              <a:t>Gaussian Naïve Bayes</a:t>
            </a:r>
          </a:p>
        </p:txBody>
      </p:sp>
      <p:sp>
        <p:nvSpPr>
          <p:cNvPr id="4" name="Content Placeholder 2">
            <a:extLst>
              <a:ext uri="{FF2B5EF4-FFF2-40B4-BE49-F238E27FC236}">
                <a16:creationId xmlns:a16="http://schemas.microsoft.com/office/drawing/2014/main" id="{CFC47A76-5E7E-4E88-3789-6D386BE47987}"/>
              </a:ext>
            </a:extLst>
          </p:cNvPr>
          <p:cNvSpPr txBox="1">
            <a:spLocks noChangeArrowheads="1"/>
          </p:cNvSpPr>
          <p:nvPr/>
        </p:nvSpPr>
        <p:spPr bwMode="auto">
          <a:xfrm>
            <a:off x="381000" y="1447800"/>
            <a:ext cx="8305800" cy="2133600"/>
          </a:xfrm>
          <a:prstGeom prst="rect">
            <a:avLst/>
          </a:prstGeom>
          <a:noFill/>
          <a:ln>
            <a:noFill/>
          </a:ln>
        </p:spPr>
        <p:txBody>
          <a:bodyPr/>
          <a:lstStyle>
            <a:lvl1pPr marL="342900" indent="-342900" algn="l" rtl="0" eaLnBrk="0" fontAlgn="base" hangingPunct="0">
              <a:spcBef>
                <a:spcPct val="20000"/>
              </a:spcBef>
              <a:spcAft>
                <a:spcPct val="0"/>
              </a:spcAft>
              <a:buChar char="•"/>
              <a:defRPr sz="2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1400">
                <a:solidFill>
                  <a:schemeClr val="tx1"/>
                </a:solidFill>
                <a:latin typeface="+mn-lt"/>
                <a:ea typeface="+mn-ea"/>
                <a:cs typeface="+mn-cs"/>
              </a:defRPr>
            </a:lvl5pPr>
            <a:lvl6pPr marL="2514600" indent="-228600" algn="l" rtl="0" fontAlgn="base">
              <a:spcBef>
                <a:spcPct val="20000"/>
              </a:spcBef>
              <a:spcAft>
                <a:spcPct val="0"/>
              </a:spcAft>
              <a:buChar char="»"/>
              <a:defRPr sz="1400">
                <a:solidFill>
                  <a:schemeClr val="tx1"/>
                </a:solidFill>
                <a:latin typeface="+mn-lt"/>
                <a:ea typeface="+mn-ea"/>
                <a:cs typeface="+mn-cs"/>
              </a:defRPr>
            </a:lvl6pPr>
            <a:lvl7pPr marL="2971800" indent="-228600" algn="l" rtl="0" fontAlgn="base">
              <a:spcBef>
                <a:spcPct val="20000"/>
              </a:spcBef>
              <a:spcAft>
                <a:spcPct val="0"/>
              </a:spcAft>
              <a:buChar char="»"/>
              <a:defRPr sz="1400">
                <a:solidFill>
                  <a:schemeClr val="tx1"/>
                </a:solidFill>
                <a:latin typeface="+mn-lt"/>
                <a:ea typeface="+mn-ea"/>
                <a:cs typeface="+mn-cs"/>
              </a:defRPr>
            </a:lvl7pPr>
            <a:lvl8pPr marL="3429000" indent="-228600" algn="l" rtl="0" fontAlgn="base">
              <a:spcBef>
                <a:spcPct val="20000"/>
              </a:spcBef>
              <a:spcAft>
                <a:spcPct val="0"/>
              </a:spcAft>
              <a:buChar char="»"/>
              <a:defRPr sz="1400">
                <a:solidFill>
                  <a:schemeClr val="tx1"/>
                </a:solidFill>
                <a:latin typeface="+mn-lt"/>
                <a:ea typeface="+mn-ea"/>
                <a:cs typeface="+mn-cs"/>
              </a:defRPr>
            </a:lvl8pPr>
            <a:lvl9pPr marL="3886200" indent="-228600" algn="l" rtl="0" fontAlgn="base">
              <a:spcBef>
                <a:spcPct val="20000"/>
              </a:spcBef>
              <a:spcAft>
                <a:spcPct val="0"/>
              </a:spcAft>
              <a:buChar char="»"/>
              <a:defRPr sz="1400">
                <a:solidFill>
                  <a:schemeClr val="tx1"/>
                </a:solidFill>
                <a:latin typeface="+mn-lt"/>
                <a:ea typeface="+mn-ea"/>
                <a:cs typeface="+mn-cs"/>
              </a:defRPr>
            </a:lvl9pPr>
          </a:lstStyle>
          <a:p>
            <a:pPr>
              <a:defRPr/>
            </a:pPr>
            <a:r>
              <a:rPr lang="en-US" sz="2000" dirty="0">
                <a:latin typeface="Arial" panose="020B0604020202020204" pitchFamily="34" charset="0"/>
                <a:cs typeface="Arial" panose="020B0604020202020204" pitchFamily="34" charset="0"/>
              </a:rPr>
              <a:t>Hyperparameters</a:t>
            </a:r>
            <a:r>
              <a:rPr lang="en-US" altLang="en-US" sz="2000" kern="0" dirty="0">
                <a:latin typeface="Arial" panose="020B0604020202020204" pitchFamily="34" charset="0"/>
                <a:cs typeface="Arial" panose="020B0604020202020204" pitchFamily="34" charset="0"/>
              </a:rPr>
              <a:t> (priors=None, </a:t>
            </a:r>
            <a:r>
              <a:rPr lang="en-US" altLang="en-US" sz="2000" kern="0" dirty="0" err="1">
                <a:latin typeface="Arial" panose="020B0604020202020204" pitchFamily="34" charset="0"/>
                <a:cs typeface="Arial" panose="020B0604020202020204" pitchFamily="34" charset="0"/>
              </a:rPr>
              <a:t>var_smoothing</a:t>
            </a:r>
            <a:r>
              <a:rPr lang="en-US" altLang="en-US" sz="2000" kern="0" dirty="0">
                <a:latin typeface="Arial" panose="020B0604020202020204" pitchFamily="34" charset="0"/>
                <a:cs typeface="Arial" panose="020B0604020202020204" pitchFamily="34" charset="0"/>
              </a:rPr>
              <a:t>=1e-9)</a:t>
            </a:r>
          </a:p>
          <a:p>
            <a:pPr>
              <a:defRPr/>
            </a:pPr>
            <a:r>
              <a:rPr lang="en-US" altLang="en-US" sz="2000" kern="0" dirty="0">
                <a:latin typeface="Arial" panose="020B0604020202020204" pitchFamily="34" charset="0"/>
                <a:cs typeface="Arial" panose="020B0604020202020204" pitchFamily="34" charset="0"/>
              </a:rPr>
              <a:t>High precision and recall ensure balanced predictions</a:t>
            </a:r>
          </a:p>
          <a:p>
            <a:pPr>
              <a:defRPr/>
            </a:pPr>
            <a:r>
              <a:rPr lang="en-US" sz="2000" dirty="0">
                <a:latin typeface="Arial" panose="020B0604020202020204" pitchFamily="34" charset="0"/>
                <a:cs typeface="Arial" panose="020B0604020202020204" pitchFamily="34" charset="0"/>
              </a:rPr>
              <a:t>Strong performance for generalization</a:t>
            </a:r>
          </a:p>
          <a:p>
            <a:pPr>
              <a:defRPr/>
            </a:pPr>
            <a:r>
              <a:rPr lang="en-US" altLang="en-US" sz="2000" kern="0" dirty="0">
                <a:latin typeface="Arial" panose="020B0604020202020204" pitchFamily="34" charset="0"/>
                <a:cs typeface="Arial" panose="020B0604020202020204" pitchFamily="34" charset="0"/>
              </a:rPr>
              <a:t>Quick to train, simple</a:t>
            </a:r>
          </a:p>
          <a:p>
            <a:pPr>
              <a:defRPr/>
            </a:pPr>
            <a:r>
              <a:rPr lang="en-US" altLang="en-US" sz="2000" kern="0" dirty="0">
                <a:latin typeface="Arial" panose="020B0604020202020204" pitchFamily="34" charset="0"/>
                <a:cs typeface="Arial" panose="020B0604020202020204" pitchFamily="34" charset="0"/>
              </a:rPr>
              <a:t>Reliable for computational efficiency</a:t>
            </a:r>
          </a:p>
        </p:txBody>
      </p:sp>
      <p:graphicFrame>
        <p:nvGraphicFramePr>
          <p:cNvPr id="2" name="Table 1">
            <a:extLst>
              <a:ext uri="{FF2B5EF4-FFF2-40B4-BE49-F238E27FC236}">
                <a16:creationId xmlns:a16="http://schemas.microsoft.com/office/drawing/2014/main" id="{03D1D81F-4DF7-F8E3-19A3-18398F8CCDA8}"/>
              </a:ext>
            </a:extLst>
          </p:cNvPr>
          <p:cNvGraphicFramePr>
            <a:graphicFrameLocks noGrp="1"/>
          </p:cNvGraphicFramePr>
          <p:nvPr>
            <p:extLst>
              <p:ext uri="{D42A27DB-BD31-4B8C-83A1-F6EECF244321}">
                <p14:modId xmlns:p14="http://schemas.microsoft.com/office/powerpoint/2010/main" val="2311339850"/>
              </p:ext>
            </p:extLst>
          </p:nvPr>
        </p:nvGraphicFramePr>
        <p:xfrm>
          <a:off x="533400" y="3705139"/>
          <a:ext cx="7772400" cy="1657351"/>
        </p:xfrm>
        <a:graphic>
          <a:graphicData uri="http://schemas.openxmlformats.org/drawingml/2006/table">
            <a:tbl>
              <a:tblPr firstRow="1" firstCol="1" bandRow="1">
                <a:tableStyleId>{5C22544A-7EE6-4342-B048-85BDC9FD1C3A}</a:tableStyleId>
              </a:tblPr>
              <a:tblGrid>
                <a:gridCol w="1554480">
                  <a:extLst>
                    <a:ext uri="{9D8B030D-6E8A-4147-A177-3AD203B41FA5}">
                      <a16:colId xmlns:a16="http://schemas.microsoft.com/office/drawing/2014/main" val="20000"/>
                    </a:ext>
                  </a:extLst>
                </a:gridCol>
                <a:gridCol w="1554480">
                  <a:extLst>
                    <a:ext uri="{9D8B030D-6E8A-4147-A177-3AD203B41FA5}">
                      <a16:colId xmlns:a16="http://schemas.microsoft.com/office/drawing/2014/main" val="20001"/>
                    </a:ext>
                  </a:extLst>
                </a:gridCol>
                <a:gridCol w="1554480">
                  <a:extLst>
                    <a:ext uri="{9D8B030D-6E8A-4147-A177-3AD203B41FA5}">
                      <a16:colId xmlns:a16="http://schemas.microsoft.com/office/drawing/2014/main" val="20002"/>
                    </a:ext>
                  </a:extLst>
                </a:gridCol>
                <a:gridCol w="1554480">
                  <a:extLst>
                    <a:ext uri="{9D8B030D-6E8A-4147-A177-3AD203B41FA5}">
                      <a16:colId xmlns:a16="http://schemas.microsoft.com/office/drawing/2014/main" val="20003"/>
                    </a:ext>
                  </a:extLst>
                </a:gridCol>
                <a:gridCol w="1554480">
                  <a:extLst>
                    <a:ext uri="{9D8B030D-6E8A-4147-A177-3AD203B41FA5}">
                      <a16:colId xmlns:a16="http://schemas.microsoft.com/office/drawing/2014/main" val="20004"/>
                    </a:ext>
                  </a:extLst>
                </a:gridCol>
              </a:tblGrid>
              <a:tr h="403071">
                <a:tc>
                  <a:txBody>
                    <a:bodyPr/>
                    <a:lstStyle/>
                    <a:p>
                      <a:pPr marL="0" marR="0" algn="just">
                        <a:lnSpc>
                          <a:spcPct val="200000"/>
                        </a:lnSpc>
                      </a:pPr>
                      <a:r>
                        <a:rPr lang="en-US" sz="1200" dirty="0">
                          <a:solidFill>
                            <a:srgbClr val="C00000"/>
                          </a:solidFill>
                          <a:effectLst/>
                          <a:latin typeface="Arial" panose="020B0604020202020204" pitchFamily="34" charset="0"/>
                          <a:cs typeface="Arial" panose="020B0604020202020204" pitchFamily="34" charset="0"/>
                        </a:rPr>
                        <a:t>Metric</a:t>
                      </a:r>
                      <a:endParaRPr lang="en-US" sz="12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dirty="0">
                          <a:solidFill>
                            <a:srgbClr val="C00000"/>
                          </a:solidFill>
                          <a:effectLst/>
                          <a:latin typeface="Arial" panose="020B0604020202020204" pitchFamily="34" charset="0"/>
                          <a:cs typeface="Arial" panose="020B0604020202020204" pitchFamily="34" charset="0"/>
                        </a:rPr>
                        <a:t>Test-Set (No CV)</a:t>
                      </a:r>
                      <a:endParaRPr lang="en-US" sz="12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dirty="0">
                          <a:solidFill>
                            <a:srgbClr val="C00000"/>
                          </a:solidFill>
                          <a:effectLst/>
                          <a:latin typeface="Arial" panose="020B0604020202020204" pitchFamily="34" charset="0"/>
                          <a:cs typeface="Arial" panose="020B0604020202020204" pitchFamily="34" charset="0"/>
                        </a:rPr>
                        <a:t>3-Fold CV</a:t>
                      </a:r>
                      <a:endParaRPr lang="en-US" sz="12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dirty="0">
                          <a:solidFill>
                            <a:srgbClr val="C00000"/>
                          </a:solidFill>
                          <a:effectLst/>
                          <a:latin typeface="Arial" panose="020B0604020202020204" pitchFamily="34" charset="0"/>
                          <a:cs typeface="Arial" panose="020B0604020202020204" pitchFamily="34" charset="0"/>
                        </a:rPr>
                        <a:t>5-Fold CV</a:t>
                      </a:r>
                      <a:endParaRPr lang="en-US" sz="12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dirty="0">
                          <a:solidFill>
                            <a:srgbClr val="C00000"/>
                          </a:solidFill>
                          <a:effectLst/>
                          <a:latin typeface="Arial" panose="020B0604020202020204" pitchFamily="34" charset="0"/>
                          <a:cs typeface="Arial" panose="020B0604020202020204" pitchFamily="34" charset="0"/>
                        </a:rPr>
                        <a:t>10-Fold CV</a:t>
                      </a:r>
                      <a:endParaRPr lang="en-US" sz="12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00"/>
                  </a:ext>
                </a:extLst>
              </a:tr>
              <a:tr h="313570">
                <a:tc>
                  <a:txBody>
                    <a:bodyPr/>
                    <a:lstStyle/>
                    <a:p>
                      <a:pPr marL="0" marR="0" algn="just">
                        <a:lnSpc>
                          <a:spcPct val="200000"/>
                        </a:lnSpc>
                      </a:pPr>
                      <a:r>
                        <a:rPr lang="en-US" sz="1200" dirty="0">
                          <a:solidFill>
                            <a:srgbClr val="C00000"/>
                          </a:solidFill>
                          <a:effectLst/>
                          <a:latin typeface="Arial" panose="020B0604020202020204" pitchFamily="34" charset="0"/>
                          <a:cs typeface="Arial" panose="020B0604020202020204" pitchFamily="34" charset="0"/>
                        </a:rPr>
                        <a:t>Accuracy</a:t>
                      </a:r>
                      <a:endParaRPr lang="en-US" sz="12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0.9080</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0.9079 ± 0.0019</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0.9079 ± 0.0020</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0.9079 ± 0.0023</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01"/>
                  </a:ext>
                </a:extLst>
              </a:tr>
              <a:tr h="313570">
                <a:tc>
                  <a:txBody>
                    <a:bodyPr/>
                    <a:lstStyle/>
                    <a:p>
                      <a:pPr marL="0" marR="0" algn="just">
                        <a:lnSpc>
                          <a:spcPct val="200000"/>
                        </a:lnSpc>
                      </a:pPr>
                      <a:r>
                        <a:rPr lang="en-US" sz="1200">
                          <a:solidFill>
                            <a:srgbClr val="C00000"/>
                          </a:solidFill>
                          <a:effectLst/>
                          <a:latin typeface="Arial" panose="020B0604020202020204" pitchFamily="34" charset="0"/>
                          <a:cs typeface="Arial" panose="020B0604020202020204" pitchFamily="34" charset="0"/>
                        </a:rPr>
                        <a:t>Precision</a:t>
                      </a:r>
                      <a:endParaRPr lang="en-US" sz="120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dirty="0">
                          <a:effectLst/>
                          <a:latin typeface="Arial" panose="020B0604020202020204" pitchFamily="34" charset="0"/>
                          <a:cs typeface="Arial" panose="020B0604020202020204" pitchFamily="34" charset="0"/>
                        </a:rPr>
                        <a:t>0.9523</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dirty="0">
                          <a:effectLst/>
                          <a:latin typeface="Arial" panose="020B0604020202020204" pitchFamily="34" charset="0"/>
                          <a:cs typeface="Arial" panose="020B0604020202020204" pitchFamily="34" charset="0"/>
                        </a:rPr>
                        <a:t>0.9522 ± 0.0009</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0.9523 ± 0.0016</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0.9523 ± 0.0019</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02"/>
                  </a:ext>
                </a:extLst>
              </a:tr>
              <a:tr h="313570">
                <a:tc>
                  <a:txBody>
                    <a:bodyPr/>
                    <a:lstStyle/>
                    <a:p>
                      <a:pPr marL="0" marR="0" algn="just">
                        <a:lnSpc>
                          <a:spcPct val="200000"/>
                        </a:lnSpc>
                      </a:pPr>
                      <a:r>
                        <a:rPr lang="en-US" sz="1200">
                          <a:solidFill>
                            <a:srgbClr val="C00000"/>
                          </a:solidFill>
                          <a:effectLst/>
                          <a:latin typeface="Arial" panose="020B0604020202020204" pitchFamily="34" charset="0"/>
                          <a:cs typeface="Arial" panose="020B0604020202020204" pitchFamily="34" charset="0"/>
                        </a:rPr>
                        <a:t>Recall</a:t>
                      </a:r>
                      <a:endParaRPr lang="en-US" sz="120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0.9080</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0.9079 ± 0.0019</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0.9079 ± 0.0020</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0.9079 ± 0.0023</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03"/>
                  </a:ext>
                </a:extLst>
              </a:tr>
              <a:tr h="313570">
                <a:tc>
                  <a:txBody>
                    <a:bodyPr/>
                    <a:lstStyle/>
                    <a:p>
                      <a:pPr marL="0" marR="0" algn="just">
                        <a:lnSpc>
                          <a:spcPct val="200000"/>
                        </a:lnSpc>
                      </a:pPr>
                      <a:r>
                        <a:rPr lang="en-US" sz="1200" dirty="0">
                          <a:solidFill>
                            <a:srgbClr val="C00000"/>
                          </a:solidFill>
                          <a:effectLst/>
                          <a:latin typeface="Arial" panose="020B0604020202020204" pitchFamily="34" charset="0"/>
                          <a:cs typeface="Arial" panose="020B0604020202020204" pitchFamily="34" charset="0"/>
                        </a:rPr>
                        <a:t>F1 Score</a:t>
                      </a:r>
                      <a:endParaRPr lang="en-US" sz="12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0.9250</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0.9250 ± 0.0015</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0.9250 ± 0.0014</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dirty="0">
                          <a:effectLst/>
                          <a:latin typeface="Arial" panose="020B0604020202020204" pitchFamily="34" charset="0"/>
                          <a:cs typeface="Arial" panose="020B0604020202020204" pitchFamily="34" charset="0"/>
                        </a:rPr>
                        <a:t>0.9250 ± 0.0017</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04"/>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703B9E27-7EF0-67F8-394F-F2B8E1D18C3F}"/>
              </a:ext>
            </a:extLst>
          </p:cNvPr>
          <p:cNvSpPr>
            <a:spLocks noGrp="1" noChangeArrowheads="1"/>
          </p:cNvSpPr>
          <p:nvPr>
            <p:ph type="title"/>
          </p:nvPr>
        </p:nvSpPr>
        <p:spPr>
          <a:xfrm>
            <a:off x="457200" y="457200"/>
            <a:ext cx="7772400" cy="1143000"/>
          </a:xfrm>
        </p:spPr>
        <p:txBody>
          <a:bodyPr/>
          <a:lstStyle/>
          <a:p>
            <a:r>
              <a:rPr lang="en-US" altLang="zh-CN">
                <a:solidFill>
                  <a:srgbClr val="C00000"/>
                </a:solidFill>
              </a:rPr>
              <a:t>M4:</a:t>
            </a:r>
            <a:r>
              <a:rPr lang="zh-CN" altLang="en-US">
                <a:solidFill>
                  <a:srgbClr val="C00000"/>
                </a:solidFill>
              </a:rPr>
              <a:t> </a:t>
            </a:r>
            <a:r>
              <a:rPr lang="en-US" altLang="en-US">
                <a:solidFill>
                  <a:srgbClr val="C00000"/>
                </a:solidFill>
              </a:rPr>
              <a:t>K-Nearest Neighbors</a:t>
            </a:r>
          </a:p>
        </p:txBody>
      </p:sp>
      <p:sp>
        <p:nvSpPr>
          <p:cNvPr id="4" name="Content Placeholder 2">
            <a:extLst>
              <a:ext uri="{FF2B5EF4-FFF2-40B4-BE49-F238E27FC236}">
                <a16:creationId xmlns:a16="http://schemas.microsoft.com/office/drawing/2014/main" id="{D5BE9C83-D34E-4E64-35F1-1C629E7E3F60}"/>
              </a:ext>
            </a:extLst>
          </p:cNvPr>
          <p:cNvSpPr txBox="1">
            <a:spLocks noChangeArrowheads="1"/>
          </p:cNvSpPr>
          <p:nvPr/>
        </p:nvSpPr>
        <p:spPr bwMode="auto">
          <a:xfrm>
            <a:off x="381000" y="1447800"/>
            <a:ext cx="8305800" cy="2362200"/>
          </a:xfrm>
          <a:prstGeom prst="rect">
            <a:avLst/>
          </a:prstGeom>
          <a:noFill/>
          <a:ln>
            <a:noFill/>
          </a:ln>
        </p:spPr>
        <p:txBody>
          <a:bodyPr/>
          <a:lstStyle>
            <a:lvl1pPr marL="342900" indent="-342900" algn="l" rtl="0" eaLnBrk="0" fontAlgn="base" hangingPunct="0">
              <a:spcBef>
                <a:spcPct val="20000"/>
              </a:spcBef>
              <a:spcAft>
                <a:spcPct val="0"/>
              </a:spcAft>
              <a:buChar char="•"/>
              <a:defRPr sz="2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1400">
                <a:solidFill>
                  <a:schemeClr val="tx1"/>
                </a:solidFill>
                <a:latin typeface="+mn-lt"/>
                <a:ea typeface="+mn-ea"/>
                <a:cs typeface="+mn-cs"/>
              </a:defRPr>
            </a:lvl5pPr>
            <a:lvl6pPr marL="2514600" indent="-228600" algn="l" rtl="0" fontAlgn="base">
              <a:spcBef>
                <a:spcPct val="20000"/>
              </a:spcBef>
              <a:spcAft>
                <a:spcPct val="0"/>
              </a:spcAft>
              <a:buChar char="»"/>
              <a:defRPr sz="1400">
                <a:solidFill>
                  <a:schemeClr val="tx1"/>
                </a:solidFill>
                <a:latin typeface="+mn-lt"/>
                <a:ea typeface="+mn-ea"/>
                <a:cs typeface="+mn-cs"/>
              </a:defRPr>
            </a:lvl6pPr>
            <a:lvl7pPr marL="2971800" indent="-228600" algn="l" rtl="0" fontAlgn="base">
              <a:spcBef>
                <a:spcPct val="20000"/>
              </a:spcBef>
              <a:spcAft>
                <a:spcPct val="0"/>
              </a:spcAft>
              <a:buChar char="»"/>
              <a:defRPr sz="1400">
                <a:solidFill>
                  <a:schemeClr val="tx1"/>
                </a:solidFill>
                <a:latin typeface="+mn-lt"/>
                <a:ea typeface="+mn-ea"/>
                <a:cs typeface="+mn-cs"/>
              </a:defRPr>
            </a:lvl7pPr>
            <a:lvl8pPr marL="3429000" indent="-228600" algn="l" rtl="0" fontAlgn="base">
              <a:spcBef>
                <a:spcPct val="20000"/>
              </a:spcBef>
              <a:spcAft>
                <a:spcPct val="0"/>
              </a:spcAft>
              <a:buChar char="»"/>
              <a:defRPr sz="1400">
                <a:solidFill>
                  <a:schemeClr val="tx1"/>
                </a:solidFill>
                <a:latin typeface="+mn-lt"/>
                <a:ea typeface="+mn-ea"/>
                <a:cs typeface="+mn-cs"/>
              </a:defRPr>
            </a:lvl8pPr>
            <a:lvl9pPr marL="3886200" indent="-228600" algn="l" rtl="0" fontAlgn="base">
              <a:spcBef>
                <a:spcPct val="20000"/>
              </a:spcBef>
              <a:spcAft>
                <a:spcPct val="0"/>
              </a:spcAft>
              <a:buChar char="»"/>
              <a:defRPr sz="1400">
                <a:solidFill>
                  <a:schemeClr val="tx1"/>
                </a:solidFill>
                <a:latin typeface="+mn-lt"/>
                <a:ea typeface="+mn-ea"/>
                <a:cs typeface="+mn-cs"/>
              </a:defRPr>
            </a:lvl9pPr>
          </a:lstStyle>
          <a:p>
            <a:pPr>
              <a:defRPr/>
            </a:pPr>
            <a:r>
              <a:rPr lang="en-US" sz="2000" dirty="0">
                <a:latin typeface="Arial" panose="020B0604020202020204" pitchFamily="34" charset="0"/>
                <a:cs typeface="Arial" panose="020B0604020202020204" pitchFamily="34" charset="0"/>
              </a:rPr>
              <a:t>Hyperparameters</a:t>
            </a:r>
            <a:r>
              <a:rPr lang="en-US" altLang="en-US" sz="2000" kern="0" dirty="0">
                <a:latin typeface="Arial" panose="020B0604020202020204" pitchFamily="34" charset="0"/>
                <a:cs typeface="Arial" panose="020B0604020202020204" pitchFamily="34" charset="0"/>
              </a:rPr>
              <a:t> (n_neighbors=5, weights='uniform', algorithm='auto', leaf_size=30, metric='</a:t>
            </a:r>
            <a:r>
              <a:rPr lang="en-US" altLang="en-US" sz="2000" kern="0" dirty="0" err="1">
                <a:latin typeface="Arial" panose="020B0604020202020204" pitchFamily="34" charset="0"/>
                <a:cs typeface="Arial" panose="020B0604020202020204" pitchFamily="34" charset="0"/>
              </a:rPr>
              <a:t>minkowski</a:t>
            </a:r>
            <a:r>
              <a:rPr lang="en-US" altLang="en-US" sz="2000" kern="0" dirty="0">
                <a:latin typeface="Arial" panose="020B0604020202020204" pitchFamily="34" charset="0"/>
                <a:cs typeface="Arial" panose="020B0604020202020204" pitchFamily="34" charset="0"/>
              </a:rPr>
              <a:t>', p=2, </a:t>
            </a:r>
            <a:r>
              <a:rPr lang="en-US" altLang="en-US" sz="2000" kern="0" dirty="0" err="1">
                <a:latin typeface="Arial" panose="020B0604020202020204" pitchFamily="34" charset="0"/>
                <a:cs typeface="Arial" panose="020B0604020202020204" pitchFamily="34" charset="0"/>
              </a:rPr>
              <a:t>n_jobs</a:t>
            </a:r>
            <a:r>
              <a:rPr lang="en-US" altLang="en-US" sz="2000" kern="0" dirty="0">
                <a:latin typeface="Arial" panose="020B0604020202020204" pitchFamily="34" charset="0"/>
                <a:cs typeface="Arial" panose="020B0604020202020204" pitchFamily="34" charset="0"/>
              </a:rPr>
              <a:t>=None)</a:t>
            </a:r>
          </a:p>
          <a:p>
            <a:pPr>
              <a:defRPr/>
            </a:pPr>
            <a:r>
              <a:rPr lang="en-US" sz="2000" dirty="0">
                <a:latin typeface="Arial" panose="020B0604020202020204" pitchFamily="34" charset="0"/>
                <a:cs typeface="Arial" panose="020B0604020202020204" pitchFamily="34" charset="0"/>
              </a:rPr>
              <a:t>Euclidean distance metric with k=5</a:t>
            </a:r>
          </a:p>
          <a:p>
            <a:pPr>
              <a:defRPr/>
            </a:pPr>
            <a:r>
              <a:rPr lang="en-US" sz="2000" dirty="0">
                <a:latin typeface="Arial" panose="020B0604020202020204" pitchFamily="34" charset="0"/>
                <a:cs typeface="Arial" panose="020B0604020202020204" pitchFamily="34" charset="0"/>
              </a:rPr>
              <a:t>High recall but lower precision indicates false positives.</a:t>
            </a:r>
          </a:p>
          <a:p>
            <a:pPr>
              <a:defRPr/>
            </a:pPr>
            <a:r>
              <a:rPr lang="en-US" sz="2000" dirty="0">
                <a:latin typeface="Arial" panose="020B0604020202020204" pitchFamily="34" charset="0"/>
                <a:cs typeface="Arial" panose="020B0604020202020204" pitchFamily="34" charset="0"/>
              </a:rPr>
              <a:t>Balanced precision and recall increasing reliability</a:t>
            </a:r>
          </a:p>
        </p:txBody>
      </p:sp>
      <p:graphicFrame>
        <p:nvGraphicFramePr>
          <p:cNvPr id="3" name="Table 2">
            <a:extLst>
              <a:ext uri="{FF2B5EF4-FFF2-40B4-BE49-F238E27FC236}">
                <a16:creationId xmlns:a16="http://schemas.microsoft.com/office/drawing/2014/main" id="{E7E9F08A-5A38-034A-2921-A9582D474164}"/>
              </a:ext>
            </a:extLst>
          </p:cNvPr>
          <p:cNvGraphicFramePr>
            <a:graphicFrameLocks noGrp="1"/>
          </p:cNvGraphicFramePr>
          <p:nvPr>
            <p:extLst>
              <p:ext uri="{D42A27DB-BD31-4B8C-83A1-F6EECF244321}">
                <p14:modId xmlns:p14="http://schemas.microsoft.com/office/powerpoint/2010/main" val="4268798178"/>
              </p:ext>
            </p:extLst>
          </p:nvPr>
        </p:nvGraphicFramePr>
        <p:xfrm>
          <a:off x="685800" y="3657600"/>
          <a:ext cx="7772400" cy="1679573"/>
        </p:xfrm>
        <a:graphic>
          <a:graphicData uri="http://schemas.openxmlformats.org/drawingml/2006/table">
            <a:tbl>
              <a:tblPr firstRow="1" firstCol="1" bandRow="1">
                <a:tableStyleId>{5C22544A-7EE6-4342-B048-85BDC9FD1C3A}</a:tableStyleId>
              </a:tblPr>
              <a:tblGrid>
                <a:gridCol w="1554480">
                  <a:extLst>
                    <a:ext uri="{9D8B030D-6E8A-4147-A177-3AD203B41FA5}">
                      <a16:colId xmlns:a16="http://schemas.microsoft.com/office/drawing/2014/main" val="20000"/>
                    </a:ext>
                  </a:extLst>
                </a:gridCol>
                <a:gridCol w="1554480">
                  <a:extLst>
                    <a:ext uri="{9D8B030D-6E8A-4147-A177-3AD203B41FA5}">
                      <a16:colId xmlns:a16="http://schemas.microsoft.com/office/drawing/2014/main" val="20001"/>
                    </a:ext>
                  </a:extLst>
                </a:gridCol>
                <a:gridCol w="1554480">
                  <a:extLst>
                    <a:ext uri="{9D8B030D-6E8A-4147-A177-3AD203B41FA5}">
                      <a16:colId xmlns:a16="http://schemas.microsoft.com/office/drawing/2014/main" val="20002"/>
                    </a:ext>
                  </a:extLst>
                </a:gridCol>
                <a:gridCol w="1554480">
                  <a:extLst>
                    <a:ext uri="{9D8B030D-6E8A-4147-A177-3AD203B41FA5}">
                      <a16:colId xmlns:a16="http://schemas.microsoft.com/office/drawing/2014/main" val="20003"/>
                    </a:ext>
                  </a:extLst>
                </a:gridCol>
                <a:gridCol w="1554480">
                  <a:extLst>
                    <a:ext uri="{9D8B030D-6E8A-4147-A177-3AD203B41FA5}">
                      <a16:colId xmlns:a16="http://schemas.microsoft.com/office/drawing/2014/main" val="20004"/>
                    </a:ext>
                  </a:extLst>
                </a:gridCol>
              </a:tblGrid>
              <a:tr h="425289">
                <a:tc>
                  <a:txBody>
                    <a:bodyPr/>
                    <a:lstStyle/>
                    <a:p>
                      <a:pPr marL="0" marR="0" algn="just">
                        <a:lnSpc>
                          <a:spcPct val="200000"/>
                        </a:lnSpc>
                      </a:pPr>
                      <a:r>
                        <a:rPr lang="en-US" sz="1200" dirty="0">
                          <a:solidFill>
                            <a:srgbClr val="C00000"/>
                          </a:solidFill>
                          <a:effectLst/>
                          <a:latin typeface="Arial" panose="020B0604020202020204" pitchFamily="34" charset="0"/>
                          <a:cs typeface="Arial" panose="020B0604020202020204" pitchFamily="34" charset="0"/>
                        </a:rPr>
                        <a:t>Metric</a:t>
                      </a:r>
                      <a:endParaRPr lang="en-US" sz="12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dirty="0">
                          <a:solidFill>
                            <a:srgbClr val="C00000"/>
                          </a:solidFill>
                          <a:effectLst/>
                          <a:latin typeface="Arial" panose="020B0604020202020204" pitchFamily="34" charset="0"/>
                          <a:cs typeface="Arial" panose="020B0604020202020204" pitchFamily="34" charset="0"/>
                        </a:rPr>
                        <a:t>Test-Set (No CV)</a:t>
                      </a:r>
                      <a:endParaRPr lang="en-US" sz="12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dirty="0">
                          <a:solidFill>
                            <a:srgbClr val="C00000"/>
                          </a:solidFill>
                          <a:effectLst/>
                          <a:latin typeface="Arial" panose="020B0604020202020204" pitchFamily="34" charset="0"/>
                          <a:cs typeface="Arial" panose="020B0604020202020204" pitchFamily="34" charset="0"/>
                        </a:rPr>
                        <a:t>3-Fold CV</a:t>
                      </a:r>
                      <a:endParaRPr lang="en-US" sz="12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dirty="0">
                          <a:solidFill>
                            <a:srgbClr val="C00000"/>
                          </a:solidFill>
                          <a:effectLst/>
                          <a:latin typeface="Arial" panose="020B0604020202020204" pitchFamily="34" charset="0"/>
                          <a:cs typeface="Arial" panose="020B0604020202020204" pitchFamily="34" charset="0"/>
                        </a:rPr>
                        <a:t>5-Fold CV</a:t>
                      </a:r>
                      <a:endParaRPr lang="en-US" sz="12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dirty="0">
                          <a:solidFill>
                            <a:srgbClr val="C00000"/>
                          </a:solidFill>
                          <a:effectLst/>
                          <a:latin typeface="Arial" panose="020B0604020202020204" pitchFamily="34" charset="0"/>
                          <a:cs typeface="Arial" panose="020B0604020202020204" pitchFamily="34" charset="0"/>
                        </a:rPr>
                        <a:t>10-Fold CV</a:t>
                      </a:r>
                      <a:endParaRPr lang="en-US" sz="12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00"/>
                  </a:ext>
                </a:extLst>
              </a:tr>
              <a:tr h="313571">
                <a:tc>
                  <a:txBody>
                    <a:bodyPr/>
                    <a:lstStyle/>
                    <a:p>
                      <a:pPr marL="0" marR="0" algn="just">
                        <a:lnSpc>
                          <a:spcPct val="200000"/>
                        </a:lnSpc>
                      </a:pPr>
                      <a:r>
                        <a:rPr lang="en-US" sz="1200" dirty="0">
                          <a:solidFill>
                            <a:srgbClr val="C00000"/>
                          </a:solidFill>
                          <a:effectLst/>
                          <a:latin typeface="Arial" panose="020B0604020202020204" pitchFamily="34" charset="0"/>
                          <a:cs typeface="Arial" panose="020B0604020202020204" pitchFamily="34" charset="0"/>
                        </a:rPr>
                        <a:t>Accuracy</a:t>
                      </a:r>
                      <a:endParaRPr lang="en-US" sz="12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0.9200</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dirty="0">
                          <a:effectLst/>
                          <a:latin typeface="Arial" panose="020B0604020202020204" pitchFamily="34" charset="0"/>
                          <a:cs typeface="Arial" panose="020B0604020202020204" pitchFamily="34" charset="0"/>
                        </a:rPr>
                        <a:t>0.9550 ± 0.0170</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0.9512 ± 0.0214</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0.9525 ± 0.0278</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01"/>
                  </a:ext>
                </a:extLst>
              </a:tr>
              <a:tr h="313571">
                <a:tc>
                  <a:txBody>
                    <a:bodyPr/>
                    <a:lstStyle/>
                    <a:p>
                      <a:pPr marL="0" marR="0" algn="just">
                        <a:lnSpc>
                          <a:spcPct val="200000"/>
                        </a:lnSpc>
                      </a:pPr>
                      <a:r>
                        <a:rPr lang="en-US" sz="1200" dirty="0">
                          <a:solidFill>
                            <a:srgbClr val="C00000"/>
                          </a:solidFill>
                          <a:effectLst/>
                          <a:latin typeface="Arial" panose="020B0604020202020204" pitchFamily="34" charset="0"/>
                          <a:cs typeface="Arial" panose="020B0604020202020204" pitchFamily="34" charset="0"/>
                        </a:rPr>
                        <a:t>Precision</a:t>
                      </a:r>
                      <a:endParaRPr lang="en-US" sz="12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dirty="0">
                          <a:effectLst/>
                          <a:latin typeface="Arial" panose="020B0604020202020204" pitchFamily="34" charset="0"/>
                          <a:cs typeface="Arial" panose="020B0604020202020204" pitchFamily="34" charset="0"/>
                        </a:rPr>
                        <a:t>0.8843</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0.9541 ± 0.0164</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0.9323 ± 0.0508</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0.9299 ± 0.0595</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02"/>
                  </a:ext>
                </a:extLst>
              </a:tr>
              <a:tr h="313571">
                <a:tc>
                  <a:txBody>
                    <a:bodyPr/>
                    <a:lstStyle/>
                    <a:p>
                      <a:pPr marL="0" marR="0" algn="just">
                        <a:lnSpc>
                          <a:spcPct val="200000"/>
                        </a:lnSpc>
                      </a:pPr>
                      <a:r>
                        <a:rPr lang="en-US" sz="1200" dirty="0">
                          <a:solidFill>
                            <a:srgbClr val="C00000"/>
                          </a:solidFill>
                          <a:effectLst/>
                          <a:latin typeface="Arial" panose="020B0604020202020204" pitchFamily="34" charset="0"/>
                          <a:cs typeface="Arial" panose="020B0604020202020204" pitchFamily="34" charset="0"/>
                        </a:rPr>
                        <a:t>Recall</a:t>
                      </a:r>
                      <a:endParaRPr lang="en-US" sz="12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0.9200</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dirty="0">
                          <a:effectLst/>
                          <a:latin typeface="Arial" panose="020B0604020202020204" pitchFamily="34" charset="0"/>
                          <a:cs typeface="Arial" panose="020B0604020202020204" pitchFamily="34" charset="0"/>
                        </a:rPr>
                        <a:t>0.9550 ± 0.0170</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0.9512 ± 0.0214</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0.9525 ± 0.0278</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03"/>
                  </a:ext>
                </a:extLst>
              </a:tr>
              <a:tr h="313571">
                <a:tc>
                  <a:txBody>
                    <a:bodyPr/>
                    <a:lstStyle/>
                    <a:p>
                      <a:pPr marL="0" marR="0" algn="just">
                        <a:lnSpc>
                          <a:spcPct val="200000"/>
                        </a:lnSpc>
                      </a:pPr>
                      <a:r>
                        <a:rPr lang="en-US" sz="1200" dirty="0">
                          <a:solidFill>
                            <a:srgbClr val="C00000"/>
                          </a:solidFill>
                          <a:effectLst/>
                          <a:latin typeface="Arial" panose="020B0604020202020204" pitchFamily="34" charset="0"/>
                          <a:cs typeface="Arial" panose="020B0604020202020204" pitchFamily="34" charset="0"/>
                        </a:rPr>
                        <a:t>F1</a:t>
                      </a:r>
                      <a:endParaRPr lang="en-US" sz="12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0.8946</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0.9429 ± 0.0297</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0.9390 ± 0.0350</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dirty="0">
                          <a:effectLst/>
                          <a:latin typeface="Arial" panose="020B0604020202020204" pitchFamily="34" charset="0"/>
                          <a:cs typeface="Arial" panose="020B0604020202020204" pitchFamily="34" charset="0"/>
                        </a:rPr>
                        <a:t>0.9377 ± 0.0430</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04"/>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a:extLst>
              <a:ext uri="{FF2B5EF4-FFF2-40B4-BE49-F238E27FC236}">
                <a16:creationId xmlns:a16="http://schemas.microsoft.com/office/drawing/2014/main" id="{C9A6DEFB-F310-0504-02E5-CEAF5634F572}"/>
              </a:ext>
            </a:extLst>
          </p:cNvPr>
          <p:cNvSpPr>
            <a:spLocks noGrp="1" noChangeArrowheads="1"/>
          </p:cNvSpPr>
          <p:nvPr>
            <p:ph type="title"/>
          </p:nvPr>
        </p:nvSpPr>
        <p:spPr>
          <a:xfrm>
            <a:off x="457200" y="457200"/>
            <a:ext cx="7772400" cy="1143000"/>
          </a:xfrm>
        </p:spPr>
        <p:txBody>
          <a:bodyPr/>
          <a:lstStyle/>
          <a:p>
            <a:r>
              <a:rPr lang="en-US" altLang="zh-CN" dirty="0">
                <a:solidFill>
                  <a:srgbClr val="C00000"/>
                </a:solidFill>
              </a:rPr>
              <a:t>M5:</a:t>
            </a:r>
            <a:r>
              <a:rPr lang="zh-CN" altLang="en-US" dirty="0">
                <a:solidFill>
                  <a:srgbClr val="C00000"/>
                </a:solidFill>
              </a:rPr>
              <a:t> </a:t>
            </a:r>
            <a:r>
              <a:rPr lang="en-US" altLang="en-US" dirty="0">
                <a:solidFill>
                  <a:srgbClr val="C00000"/>
                </a:solidFill>
              </a:rPr>
              <a:t>Support Vector Classifier</a:t>
            </a:r>
          </a:p>
        </p:txBody>
      </p:sp>
      <p:sp>
        <p:nvSpPr>
          <p:cNvPr id="4" name="Content Placeholder 2">
            <a:extLst>
              <a:ext uri="{FF2B5EF4-FFF2-40B4-BE49-F238E27FC236}">
                <a16:creationId xmlns:a16="http://schemas.microsoft.com/office/drawing/2014/main" id="{6EA87CFD-7838-AF2F-A351-6E3A26317BA1}"/>
              </a:ext>
            </a:extLst>
          </p:cNvPr>
          <p:cNvSpPr txBox="1">
            <a:spLocks noChangeArrowheads="1"/>
          </p:cNvSpPr>
          <p:nvPr/>
        </p:nvSpPr>
        <p:spPr bwMode="auto">
          <a:xfrm>
            <a:off x="381000" y="1447800"/>
            <a:ext cx="8305800" cy="2362200"/>
          </a:xfrm>
          <a:prstGeom prst="rect">
            <a:avLst/>
          </a:prstGeom>
          <a:noFill/>
          <a:ln>
            <a:noFill/>
          </a:ln>
        </p:spPr>
        <p:txBody>
          <a:bodyPr/>
          <a:lstStyle>
            <a:lvl1pPr marL="342900" indent="-342900" algn="l" rtl="0" eaLnBrk="0" fontAlgn="base" hangingPunct="0">
              <a:spcBef>
                <a:spcPct val="20000"/>
              </a:spcBef>
              <a:spcAft>
                <a:spcPct val="0"/>
              </a:spcAft>
              <a:buChar char="•"/>
              <a:defRPr sz="2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1400">
                <a:solidFill>
                  <a:schemeClr val="tx1"/>
                </a:solidFill>
                <a:latin typeface="+mn-lt"/>
                <a:ea typeface="+mn-ea"/>
                <a:cs typeface="+mn-cs"/>
              </a:defRPr>
            </a:lvl5pPr>
            <a:lvl6pPr marL="2514600" indent="-228600" algn="l" rtl="0" fontAlgn="base">
              <a:spcBef>
                <a:spcPct val="20000"/>
              </a:spcBef>
              <a:spcAft>
                <a:spcPct val="0"/>
              </a:spcAft>
              <a:buChar char="»"/>
              <a:defRPr sz="1400">
                <a:solidFill>
                  <a:schemeClr val="tx1"/>
                </a:solidFill>
                <a:latin typeface="+mn-lt"/>
                <a:ea typeface="+mn-ea"/>
                <a:cs typeface="+mn-cs"/>
              </a:defRPr>
            </a:lvl6pPr>
            <a:lvl7pPr marL="2971800" indent="-228600" algn="l" rtl="0" fontAlgn="base">
              <a:spcBef>
                <a:spcPct val="20000"/>
              </a:spcBef>
              <a:spcAft>
                <a:spcPct val="0"/>
              </a:spcAft>
              <a:buChar char="»"/>
              <a:defRPr sz="1400">
                <a:solidFill>
                  <a:schemeClr val="tx1"/>
                </a:solidFill>
                <a:latin typeface="+mn-lt"/>
                <a:ea typeface="+mn-ea"/>
                <a:cs typeface="+mn-cs"/>
              </a:defRPr>
            </a:lvl7pPr>
            <a:lvl8pPr marL="3429000" indent="-228600" algn="l" rtl="0" fontAlgn="base">
              <a:spcBef>
                <a:spcPct val="20000"/>
              </a:spcBef>
              <a:spcAft>
                <a:spcPct val="0"/>
              </a:spcAft>
              <a:buChar char="»"/>
              <a:defRPr sz="1400">
                <a:solidFill>
                  <a:schemeClr val="tx1"/>
                </a:solidFill>
                <a:latin typeface="+mn-lt"/>
                <a:ea typeface="+mn-ea"/>
                <a:cs typeface="+mn-cs"/>
              </a:defRPr>
            </a:lvl8pPr>
            <a:lvl9pPr marL="3886200" indent="-228600" algn="l" rtl="0" fontAlgn="base">
              <a:spcBef>
                <a:spcPct val="20000"/>
              </a:spcBef>
              <a:spcAft>
                <a:spcPct val="0"/>
              </a:spcAft>
              <a:buChar char="»"/>
              <a:defRPr sz="1400">
                <a:solidFill>
                  <a:schemeClr val="tx1"/>
                </a:solidFill>
                <a:latin typeface="+mn-lt"/>
                <a:ea typeface="+mn-ea"/>
                <a:cs typeface="+mn-cs"/>
              </a:defRPr>
            </a:lvl9pPr>
          </a:lstStyle>
          <a:p>
            <a:pPr>
              <a:defRPr/>
            </a:pPr>
            <a:r>
              <a:rPr lang="en-US" sz="2000" dirty="0">
                <a:latin typeface="Arial" panose="020B0604020202020204" pitchFamily="34" charset="0"/>
                <a:cs typeface="Arial" panose="020B0604020202020204" pitchFamily="34" charset="0"/>
              </a:rPr>
              <a:t>Hyperparameters</a:t>
            </a:r>
            <a:r>
              <a:rPr lang="en-US" altLang="en-US" sz="2000" kern="0" dirty="0">
                <a:latin typeface="+mj-lt"/>
              </a:rPr>
              <a:t> (kernel='linear', C=1.0)</a:t>
            </a:r>
          </a:p>
          <a:p>
            <a:pPr>
              <a:defRPr/>
            </a:pPr>
            <a:r>
              <a:rPr lang="en-US" altLang="en-US" sz="2000" kern="0" dirty="0">
                <a:latin typeface="+mj-lt"/>
              </a:rPr>
              <a:t>Minimizes false positives</a:t>
            </a:r>
          </a:p>
          <a:p>
            <a:pPr>
              <a:defRPr/>
            </a:pPr>
            <a:r>
              <a:rPr lang="en-US" sz="2000" dirty="0">
                <a:latin typeface="+mj-lt"/>
              </a:rPr>
              <a:t>Robust CV results</a:t>
            </a:r>
          </a:p>
          <a:p>
            <a:pPr>
              <a:defRPr/>
            </a:pPr>
            <a:r>
              <a:rPr lang="en-US" altLang="en-US" sz="2000" kern="0" dirty="0">
                <a:latin typeface="+mj-lt"/>
              </a:rPr>
              <a:t>Balanced precision and recall increases reliability</a:t>
            </a:r>
          </a:p>
        </p:txBody>
      </p:sp>
      <p:graphicFrame>
        <p:nvGraphicFramePr>
          <p:cNvPr id="3" name="Table 2">
            <a:extLst>
              <a:ext uri="{FF2B5EF4-FFF2-40B4-BE49-F238E27FC236}">
                <a16:creationId xmlns:a16="http://schemas.microsoft.com/office/drawing/2014/main" id="{8D8A956E-8BD3-0466-D42A-41E44FE92514}"/>
              </a:ext>
            </a:extLst>
          </p:cNvPr>
          <p:cNvGraphicFramePr>
            <a:graphicFrameLocks noGrp="1"/>
          </p:cNvGraphicFramePr>
          <p:nvPr/>
        </p:nvGraphicFramePr>
        <p:xfrm>
          <a:off x="647700" y="3581400"/>
          <a:ext cx="7772400" cy="1711326"/>
        </p:xfrm>
        <a:graphic>
          <a:graphicData uri="http://schemas.openxmlformats.org/drawingml/2006/table">
            <a:tbl>
              <a:tblPr firstRow="1" firstCol="1" bandRow="1">
                <a:tableStyleId>{5C22544A-7EE6-4342-B048-85BDC9FD1C3A}</a:tableStyleId>
              </a:tblPr>
              <a:tblGrid>
                <a:gridCol w="1554480">
                  <a:extLst>
                    <a:ext uri="{9D8B030D-6E8A-4147-A177-3AD203B41FA5}">
                      <a16:colId xmlns:a16="http://schemas.microsoft.com/office/drawing/2014/main" val="20000"/>
                    </a:ext>
                  </a:extLst>
                </a:gridCol>
                <a:gridCol w="1554480">
                  <a:extLst>
                    <a:ext uri="{9D8B030D-6E8A-4147-A177-3AD203B41FA5}">
                      <a16:colId xmlns:a16="http://schemas.microsoft.com/office/drawing/2014/main" val="20001"/>
                    </a:ext>
                  </a:extLst>
                </a:gridCol>
                <a:gridCol w="1554480">
                  <a:extLst>
                    <a:ext uri="{9D8B030D-6E8A-4147-A177-3AD203B41FA5}">
                      <a16:colId xmlns:a16="http://schemas.microsoft.com/office/drawing/2014/main" val="20002"/>
                    </a:ext>
                  </a:extLst>
                </a:gridCol>
                <a:gridCol w="1554480">
                  <a:extLst>
                    <a:ext uri="{9D8B030D-6E8A-4147-A177-3AD203B41FA5}">
                      <a16:colId xmlns:a16="http://schemas.microsoft.com/office/drawing/2014/main" val="20003"/>
                    </a:ext>
                  </a:extLst>
                </a:gridCol>
                <a:gridCol w="1554480">
                  <a:extLst>
                    <a:ext uri="{9D8B030D-6E8A-4147-A177-3AD203B41FA5}">
                      <a16:colId xmlns:a16="http://schemas.microsoft.com/office/drawing/2014/main" val="20004"/>
                    </a:ext>
                  </a:extLst>
                </a:gridCol>
              </a:tblGrid>
              <a:tr h="457030">
                <a:tc>
                  <a:txBody>
                    <a:bodyPr/>
                    <a:lstStyle/>
                    <a:p>
                      <a:pPr marL="0" marR="0" algn="just">
                        <a:lnSpc>
                          <a:spcPct val="200000"/>
                        </a:lnSpc>
                      </a:pPr>
                      <a:r>
                        <a:rPr lang="en-US" sz="1200" dirty="0">
                          <a:solidFill>
                            <a:srgbClr val="C00000"/>
                          </a:solidFill>
                          <a:effectLst/>
                          <a:latin typeface="Arial" panose="020B0604020202020204" pitchFamily="34" charset="0"/>
                          <a:cs typeface="Arial" panose="020B0604020202020204" pitchFamily="34" charset="0"/>
                        </a:rPr>
                        <a:t>Metric</a:t>
                      </a:r>
                      <a:endParaRPr lang="en-US" sz="12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dirty="0">
                          <a:solidFill>
                            <a:srgbClr val="C00000"/>
                          </a:solidFill>
                          <a:effectLst/>
                          <a:latin typeface="Arial" panose="020B0604020202020204" pitchFamily="34" charset="0"/>
                          <a:cs typeface="Arial" panose="020B0604020202020204" pitchFamily="34" charset="0"/>
                        </a:rPr>
                        <a:t>Test-Set (No CV)</a:t>
                      </a:r>
                      <a:endParaRPr lang="en-US" sz="12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dirty="0">
                          <a:solidFill>
                            <a:srgbClr val="C00000"/>
                          </a:solidFill>
                          <a:effectLst/>
                          <a:latin typeface="Arial" panose="020B0604020202020204" pitchFamily="34" charset="0"/>
                          <a:cs typeface="Arial" panose="020B0604020202020204" pitchFamily="34" charset="0"/>
                        </a:rPr>
                        <a:t>3-Fold CV</a:t>
                      </a:r>
                      <a:endParaRPr lang="en-US" sz="12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dirty="0">
                          <a:solidFill>
                            <a:srgbClr val="C00000"/>
                          </a:solidFill>
                          <a:effectLst/>
                          <a:latin typeface="Arial" panose="020B0604020202020204" pitchFamily="34" charset="0"/>
                          <a:cs typeface="Arial" panose="020B0604020202020204" pitchFamily="34" charset="0"/>
                        </a:rPr>
                        <a:t>5-Fold CV</a:t>
                      </a:r>
                      <a:endParaRPr lang="en-US" sz="12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dirty="0">
                          <a:solidFill>
                            <a:srgbClr val="C00000"/>
                          </a:solidFill>
                          <a:effectLst/>
                          <a:latin typeface="Arial" panose="020B0604020202020204" pitchFamily="34" charset="0"/>
                          <a:cs typeface="Arial" panose="020B0604020202020204" pitchFamily="34" charset="0"/>
                        </a:rPr>
                        <a:t>10-Fold CV</a:t>
                      </a:r>
                      <a:endParaRPr lang="en-US" sz="12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00"/>
                  </a:ext>
                </a:extLst>
              </a:tr>
              <a:tr h="313574">
                <a:tc>
                  <a:txBody>
                    <a:bodyPr/>
                    <a:lstStyle/>
                    <a:p>
                      <a:pPr marL="0" marR="0" algn="just">
                        <a:lnSpc>
                          <a:spcPct val="200000"/>
                        </a:lnSpc>
                      </a:pPr>
                      <a:r>
                        <a:rPr lang="en-US" sz="1200" dirty="0">
                          <a:solidFill>
                            <a:srgbClr val="C00000"/>
                          </a:solidFill>
                          <a:effectLst/>
                          <a:latin typeface="Arial" panose="020B0604020202020204" pitchFamily="34" charset="0"/>
                          <a:cs typeface="Arial" panose="020B0604020202020204" pitchFamily="34" charset="0"/>
                        </a:rPr>
                        <a:t>Accuracy</a:t>
                      </a:r>
                      <a:endParaRPr lang="en-US" sz="12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0.9150</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0.9475 ± 0.0030</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0.9400 ± 0.0064</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0.9437 ± 0.0170</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01"/>
                  </a:ext>
                </a:extLst>
              </a:tr>
              <a:tr h="313574">
                <a:tc>
                  <a:txBody>
                    <a:bodyPr/>
                    <a:lstStyle/>
                    <a:p>
                      <a:pPr marL="0" marR="0" algn="just">
                        <a:lnSpc>
                          <a:spcPct val="200000"/>
                        </a:lnSpc>
                      </a:pPr>
                      <a:r>
                        <a:rPr lang="en-US" sz="1200" dirty="0">
                          <a:solidFill>
                            <a:srgbClr val="C00000"/>
                          </a:solidFill>
                          <a:effectLst/>
                          <a:latin typeface="Arial" panose="020B0604020202020204" pitchFamily="34" charset="0"/>
                          <a:cs typeface="Arial" panose="020B0604020202020204" pitchFamily="34" charset="0"/>
                        </a:rPr>
                        <a:t>Precision</a:t>
                      </a:r>
                      <a:endParaRPr lang="en-US" sz="12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0.9441</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0.9460 ± 0.0051</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0.9415 ± 0.0051</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0.9469 ± 0.0190</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02"/>
                  </a:ext>
                </a:extLst>
              </a:tr>
              <a:tr h="313574">
                <a:tc>
                  <a:txBody>
                    <a:bodyPr/>
                    <a:lstStyle/>
                    <a:p>
                      <a:pPr marL="0" marR="0" algn="just">
                        <a:lnSpc>
                          <a:spcPct val="200000"/>
                        </a:lnSpc>
                      </a:pPr>
                      <a:r>
                        <a:rPr lang="en-US" sz="1200" dirty="0">
                          <a:solidFill>
                            <a:srgbClr val="C00000"/>
                          </a:solidFill>
                          <a:effectLst/>
                          <a:latin typeface="Arial" panose="020B0604020202020204" pitchFamily="34" charset="0"/>
                          <a:cs typeface="Arial" panose="020B0604020202020204" pitchFamily="34" charset="0"/>
                        </a:rPr>
                        <a:t>Recall</a:t>
                      </a:r>
                      <a:endParaRPr lang="en-US" sz="12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0.9150</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0.9475 ± 0.0030</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0.9400 ± 0.0064</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0.9437 ± 0.0170</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03"/>
                  </a:ext>
                </a:extLst>
              </a:tr>
              <a:tr h="313574">
                <a:tc>
                  <a:txBody>
                    <a:bodyPr/>
                    <a:lstStyle/>
                    <a:p>
                      <a:pPr marL="0" marR="0" algn="just">
                        <a:lnSpc>
                          <a:spcPct val="200000"/>
                        </a:lnSpc>
                      </a:pPr>
                      <a:r>
                        <a:rPr lang="en-US" sz="1200" dirty="0">
                          <a:solidFill>
                            <a:srgbClr val="C00000"/>
                          </a:solidFill>
                          <a:effectLst/>
                          <a:latin typeface="Arial" panose="020B0604020202020204" pitchFamily="34" charset="0"/>
                          <a:cs typeface="Arial" panose="020B0604020202020204" pitchFamily="34" charset="0"/>
                        </a:rPr>
                        <a:t>F1 Score</a:t>
                      </a:r>
                      <a:endParaRPr lang="en-US" sz="12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0.9284</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0.9467 ± 0.0040</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0.9407 ± 0.0054</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dirty="0">
                          <a:effectLst/>
                          <a:latin typeface="Arial" panose="020B0604020202020204" pitchFamily="34" charset="0"/>
                          <a:cs typeface="Arial" panose="020B0604020202020204" pitchFamily="34" charset="0"/>
                        </a:rPr>
                        <a:t>0.9431 ± 0.0175</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04"/>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a:extLst>
              <a:ext uri="{FF2B5EF4-FFF2-40B4-BE49-F238E27FC236}">
                <a16:creationId xmlns:a16="http://schemas.microsoft.com/office/drawing/2014/main" id="{38434F22-84F6-832C-6487-1832324AE6C7}"/>
              </a:ext>
            </a:extLst>
          </p:cNvPr>
          <p:cNvSpPr>
            <a:spLocks noGrp="1" noChangeArrowheads="1"/>
          </p:cNvSpPr>
          <p:nvPr>
            <p:ph type="title"/>
          </p:nvPr>
        </p:nvSpPr>
        <p:spPr>
          <a:xfrm>
            <a:off x="457200" y="457200"/>
            <a:ext cx="7772400" cy="1143000"/>
          </a:xfrm>
        </p:spPr>
        <p:txBody>
          <a:bodyPr/>
          <a:lstStyle/>
          <a:p>
            <a:r>
              <a:rPr lang="en-US" altLang="zh-CN">
                <a:solidFill>
                  <a:srgbClr val="C00000"/>
                </a:solidFill>
              </a:rPr>
              <a:t>M6:</a:t>
            </a:r>
            <a:r>
              <a:rPr lang="zh-CN" altLang="en-US">
                <a:solidFill>
                  <a:srgbClr val="C00000"/>
                </a:solidFill>
              </a:rPr>
              <a:t> </a:t>
            </a:r>
            <a:r>
              <a:rPr lang="en-US" altLang="en-US">
                <a:solidFill>
                  <a:srgbClr val="C00000"/>
                </a:solidFill>
              </a:rPr>
              <a:t>Multi Layer Perceptron</a:t>
            </a:r>
            <a:r>
              <a:rPr lang="zh-CN" altLang="en-US">
                <a:solidFill>
                  <a:srgbClr val="C00000"/>
                </a:solidFill>
              </a:rPr>
              <a:t> </a:t>
            </a:r>
            <a:r>
              <a:rPr lang="en-US" altLang="zh-CN">
                <a:solidFill>
                  <a:srgbClr val="C00000"/>
                </a:solidFill>
              </a:rPr>
              <a:t>(MLP)</a:t>
            </a:r>
            <a:endParaRPr lang="en-US" altLang="en-US">
              <a:solidFill>
                <a:srgbClr val="C00000"/>
              </a:solidFill>
            </a:endParaRPr>
          </a:p>
        </p:txBody>
      </p:sp>
      <p:sp>
        <p:nvSpPr>
          <p:cNvPr id="51202" name="Content Placeholder 2">
            <a:extLst>
              <a:ext uri="{FF2B5EF4-FFF2-40B4-BE49-F238E27FC236}">
                <a16:creationId xmlns:a16="http://schemas.microsoft.com/office/drawing/2014/main" id="{B0562115-3F7A-4A48-A635-D438EACC59A5}"/>
              </a:ext>
            </a:extLst>
          </p:cNvPr>
          <p:cNvSpPr txBox="1">
            <a:spLocks noChangeArrowheads="1"/>
          </p:cNvSpPr>
          <p:nvPr/>
        </p:nvSpPr>
        <p:spPr bwMode="auto">
          <a:xfrm>
            <a:off x="381000" y="1447800"/>
            <a:ext cx="8305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r>
              <a:rPr lang="en-US" sz="2000" dirty="0">
                <a:latin typeface="Arial" panose="020B0604020202020204" pitchFamily="34" charset="0"/>
                <a:cs typeface="Arial" panose="020B0604020202020204" pitchFamily="34" charset="0"/>
              </a:rPr>
              <a:t>Hyperparameters</a:t>
            </a:r>
            <a:r>
              <a:rPr lang="en-US" altLang="en-US" sz="2000" dirty="0"/>
              <a:t> (</a:t>
            </a:r>
            <a:r>
              <a:rPr lang="en-US" altLang="en-US" sz="2000" dirty="0" err="1"/>
              <a:t>hidden_layer_sizes</a:t>
            </a:r>
            <a:r>
              <a:rPr lang="en-US" altLang="en-US" sz="2000" dirty="0"/>
              <a:t>=(100,), </a:t>
            </a:r>
            <a:r>
              <a:rPr lang="en-US" altLang="en-US" sz="2000" dirty="0" err="1"/>
              <a:t>max_iter</a:t>
            </a:r>
            <a:r>
              <a:rPr lang="en-US" altLang="en-US" sz="2000" dirty="0"/>
              <a:t>=500)</a:t>
            </a:r>
          </a:p>
          <a:p>
            <a:r>
              <a:rPr lang="en-US" altLang="en-US" sz="2000" dirty="0"/>
              <a:t>Captures complex patterns</a:t>
            </a:r>
          </a:p>
          <a:p>
            <a:r>
              <a:rPr lang="en-US" altLang="en-US" sz="2000" dirty="0"/>
              <a:t>Requires significant computational resources.</a:t>
            </a:r>
          </a:p>
        </p:txBody>
      </p:sp>
      <p:graphicFrame>
        <p:nvGraphicFramePr>
          <p:cNvPr id="6" name="Table 5">
            <a:extLst>
              <a:ext uri="{FF2B5EF4-FFF2-40B4-BE49-F238E27FC236}">
                <a16:creationId xmlns:a16="http://schemas.microsoft.com/office/drawing/2014/main" id="{10B0F035-1580-26F3-B5C3-EED2E33DD4FC}"/>
              </a:ext>
            </a:extLst>
          </p:cNvPr>
          <p:cNvGraphicFramePr>
            <a:graphicFrameLocks noGrp="1"/>
          </p:cNvGraphicFramePr>
          <p:nvPr/>
        </p:nvGraphicFramePr>
        <p:xfrm>
          <a:off x="533400" y="3048000"/>
          <a:ext cx="7772400" cy="1635124"/>
        </p:xfrm>
        <a:graphic>
          <a:graphicData uri="http://schemas.openxmlformats.org/drawingml/2006/table">
            <a:tbl>
              <a:tblPr firstRow="1" firstCol="1" bandRow="1">
                <a:tableStyleId>{5C22544A-7EE6-4342-B048-85BDC9FD1C3A}</a:tableStyleId>
              </a:tblPr>
              <a:tblGrid>
                <a:gridCol w="1554480">
                  <a:extLst>
                    <a:ext uri="{9D8B030D-6E8A-4147-A177-3AD203B41FA5}">
                      <a16:colId xmlns:a16="http://schemas.microsoft.com/office/drawing/2014/main" val="20000"/>
                    </a:ext>
                  </a:extLst>
                </a:gridCol>
                <a:gridCol w="1554480">
                  <a:extLst>
                    <a:ext uri="{9D8B030D-6E8A-4147-A177-3AD203B41FA5}">
                      <a16:colId xmlns:a16="http://schemas.microsoft.com/office/drawing/2014/main" val="20001"/>
                    </a:ext>
                  </a:extLst>
                </a:gridCol>
                <a:gridCol w="1554480">
                  <a:extLst>
                    <a:ext uri="{9D8B030D-6E8A-4147-A177-3AD203B41FA5}">
                      <a16:colId xmlns:a16="http://schemas.microsoft.com/office/drawing/2014/main" val="20002"/>
                    </a:ext>
                  </a:extLst>
                </a:gridCol>
                <a:gridCol w="1554480">
                  <a:extLst>
                    <a:ext uri="{9D8B030D-6E8A-4147-A177-3AD203B41FA5}">
                      <a16:colId xmlns:a16="http://schemas.microsoft.com/office/drawing/2014/main" val="20003"/>
                    </a:ext>
                  </a:extLst>
                </a:gridCol>
                <a:gridCol w="1554480">
                  <a:extLst>
                    <a:ext uri="{9D8B030D-6E8A-4147-A177-3AD203B41FA5}">
                      <a16:colId xmlns:a16="http://schemas.microsoft.com/office/drawing/2014/main" val="20004"/>
                    </a:ext>
                  </a:extLst>
                </a:gridCol>
              </a:tblGrid>
              <a:tr h="380852">
                <a:tc>
                  <a:txBody>
                    <a:bodyPr/>
                    <a:lstStyle/>
                    <a:p>
                      <a:pPr marL="0" marR="0" algn="just">
                        <a:lnSpc>
                          <a:spcPct val="200000"/>
                        </a:lnSpc>
                      </a:pPr>
                      <a:r>
                        <a:rPr lang="en-US" sz="1200" dirty="0">
                          <a:solidFill>
                            <a:srgbClr val="C00000"/>
                          </a:solidFill>
                          <a:effectLst/>
                          <a:latin typeface="Arial" panose="020B0604020202020204" pitchFamily="34" charset="0"/>
                          <a:cs typeface="Arial" panose="020B0604020202020204" pitchFamily="34" charset="0"/>
                        </a:rPr>
                        <a:t>Metric</a:t>
                      </a:r>
                      <a:endParaRPr lang="en-US" sz="12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dirty="0">
                          <a:solidFill>
                            <a:srgbClr val="C00000"/>
                          </a:solidFill>
                          <a:effectLst/>
                          <a:latin typeface="Arial" panose="020B0604020202020204" pitchFamily="34" charset="0"/>
                          <a:cs typeface="Arial" panose="020B0604020202020204" pitchFamily="34" charset="0"/>
                        </a:rPr>
                        <a:t>Test-Set (No CV)</a:t>
                      </a:r>
                      <a:endParaRPr lang="en-US" sz="12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dirty="0">
                          <a:solidFill>
                            <a:srgbClr val="C00000"/>
                          </a:solidFill>
                          <a:effectLst/>
                          <a:latin typeface="Arial" panose="020B0604020202020204" pitchFamily="34" charset="0"/>
                          <a:cs typeface="Arial" panose="020B0604020202020204" pitchFamily="34" charset="0"/>
                        </a:rPr>
                        <a:t>3-Fold CV</a:t>
                      </a:r>
                      <a:endParaRPr lang="en-US" sz="12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dirty="0">
                          <a:solidFill>
                            <a:srgbClr val="C00000"/>
                          </a:solidFill>
                          <a:effectLst/>
                          <a:latin typeface="Arial" panose="020B0604020202020204" pitchFamily="34" charset="0"/>
                          <a:cs typeface="Arial" panose="020B0604020202020204" pitchFamily="34" charset="0"/>
                        </a:rPr>
                        <a:t>5-Fold CV</a:t>
                      </a:r>
                      <a:endParaRPr lang="en-US" sz="12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dirty="0">
                          <a:solidFill>
                            <a:srgbClr val="C00000"/>
                          </a:solidFill>
                          <a:effectLst/>
                          <a:latin typeface="Arial" panose="020B0604020202020204" pitchFamily="34" charset="0"/>
                          <a:cs typeface="Arial" panose="020B0604020202020204" pitchFamily="34" charset="0"/>
                        </a:rPr>
                        <a:t>10-Fold CV</a:t>
                      </a:r>
                      <a:endParaRPr lang="en-US" sz="12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00"/>
                  </a:ext>
                </a:extLst>
              </a:tr>
              <a:tr h="313568">
                <a:tc>
                  <a:txBody>
                    <a:bodyPr/>
                    <a:lstStyle/>
                    <a:p>
                      <a:pPr marL="0" marR="0" algn="just">
                        <a:lnSpc>
                          <a:spcPct val="200000"/>
                        </a:lnSpc>
                      </a:pPr>
                      <a:r>
                        <a:rPr lang="en-US" sz="1200" dirty="0">
                          <a:solidFill>
                            <a:srgbClr val="C00000"/>
                          </a:solidFill>
                          <a:effectLst/>
                          <a:latin typeface="Arial" panose="020B0604020202020204" pitchFamily="34" charset="0"/>
                          <a:cs typeface="Arial" panose="020B0604020202020204" pitchFamily="34" charset="0"/>
                        </a:rPr>
                        <a:t>Accuracy</a:t>
                      </a:r>
                      <a:endParaRPr lang="en-US" sz="12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0.9450</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0.9540 ± 0.0013</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0.9580 ± 0.0093</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0.9580 ± 0.0125</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01"/>
                  </a:ext>
                </a:extLst>
              </a:tr>
              <a:tr h="313568">
                <a:tc>
                  <a:txBody>
                    <a:bodyPr/>
                    <a:lstStyle/>
                    <a:p>
                      <a:pPr marL="0" marR="0" algn="just">
                        <a:lnSpc>
                          <a:spcPct val="200000"/>
                        </a:lnSpc>
                      </a:pPr>
                      <a:r>
                        <a:rPr lang="en-US" sz="1200" dirty="0">
                          <a:solidFill>
                            <a:srgbClr val="C00000"/>
                          </a:solidFill>
                          <a:effectLst/>
                          <a:latin typeface="Arial" panose="020B0604020202020204" pitchFamily="34" charset="0"/>
                          <a:cs typeface="Arial" panose="020B0604020202020204" pitchFamily="34" charset="0"/>
                        </a:rPr>
                        <a:t>Precision</a:t>
                      </a:r>
                      <a:endParaRPr lang="en-US" sz="12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0.9233</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0.9454 ± 0.0045</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0.9543 ± 0.0128</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0.9528 ± 0.0212</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02"/>
                  </a:ext>
                </a:extLst>
              </a:tr>
              <a:tr h="313568">
                <a:tc>
                  <a:txBody>
                    <a:bodyPr/>
                    <a:lstStyle/>
                    <a:p>
                      <a:pPr marL="0" marR="0" algn="just">
                        <a:lnSpc>
                          <a:spcPct val="200000"/>
                        </a:lnSpc>
                      </a:pPr>
                      <a:r>
                        <a:rPr lang="en-US" sz="1200" dirty="0">
                          <a:solidFill>
                            <a:srgbClr val="C00000"/>
                          </a:solidFill>
                          <a:effectLst/>
                          <a:latin typeface="Arial" panose="020B0604020202020204" pitchFamily="34" charset="0"/>
                          <a:cs typeface="Arial" panose="020B0604020202020204" pitchFamily="34" charset="0"/>
                        </a:rPr>
                        <a:t>Recall</a:t>
                      </a:r>
                      <a:endParaRPr lang="en-US" sz="12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0.9450</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0.9540 ± 0.0013</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0.9580 ± 0.0093</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0.9580 ± 0.0125</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03"/>
                  </a:ext>
                </a:extLst>
              </a:tr>
              <a:tr h="313568">
                <a:tc>
                  <a:txBody>
                    <a:bodyPr/>
                    <a:lstStyle/>
                    <a:p>
                      <a:pPr marL="0" marR="0" algn="just">
                        <a:lnSpc>
                          <a:spcPct val="200000"/>
                        </a:lnSpc>
                      </a:pPr>
                      <a:r>
                        <a:rPr lang="en-US" sz="1200" dirty="0">
                          <a:solidFill>
                            <a:srgbClr val="C00000"/>
                          </a:solidFill>
                          <a:effectLst/>
                          <a:latin typeface="Arial" panose="020B0604020202020204" pitchFamily="34" charset="0"/>
                          <a:cs typeface="Arial" panose="020B0604020202020204" pitchFamily="34" charset="0"/>
                        </a:rPr>
                        <a:t>F1</a:t>
                      </a:r>
                      <a:endParaRPr lang="en-US" sz="12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0.9307</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0.9473 ± 0.0056</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a:effectLst/>
                          <a:latin typeface="Arial" panose="020B0604020202020204" pitchFamily="34" charset="0"/>
                          <a:cs typeface="Arial" panose="020B0604020202020204" pitchFamily="34" charset="0"/>
                        </a:rPr>
                        <a:t>0.9514 ± 0.0139</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dirty="0">
                          <a:effectLst/>
                          <a:latin typeface="Arial" panose="020B0604020202020204" pitchFamily="34" charset="0"/>
                          <a:cs typeface="Arial" panose="020B0604020202020204" pitchFamily="34" charset="0"/>
                        </a:rPr>
                        <a:t>0.9521 ± 0.0173</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04"/>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9DE063A5-AD20-FC7F-0A92-9439F4A3409E}"/>
              </a:ext>
            </a:extLst>
          </p:cNvPr>
          <p:cNvSpPr>
            <a:spLocks noGrp="1" noChangeArrowheads="1"/>
          </p:cNvSpPr>
          <p:nvPr>
            <p:ph type="title"/>
          </p:nvPr>
        </p:nvSpPr>
        <p:spPr>
          <a:xfrm>
            <a:off x="266700" y="1447800"/>
            <a:ext cx="8610600" cy="1066800"/>
          </a:xfrm>
          <a:noFill/>
        </p:spPr>
        <p:txBody>
          <a:bodyPr/>
          <a:lstStyle/>
          <a:p>
            <a:pPr algn="ctr" eaLnBrk="1" hangingPunct="1"/>
            <a:r>
              <a:rPr lang="en-US" altLang="zh-CN" sz="2800" b="1" dirty="0">
                <a:solidFill>
                  <a:srgbClr val="C00000"/>
                </a:solidFill>
                <a:latin typeface="+mj-lt"/>
                <a:cs typeface="Times New Roman" panose="02020603050405020304" pitchFamily="18" charset="0"/>
              </a:rPr>
              <a:t>Advancing Prediction of Stimulant Medication Misuse Through Graph</a:t>
            </a:r>
            <a:r>
              <a:rPr lang="zh-CN" altLang="en-US" sz="2800" b="1" dirty="0">
                <a:solidFill>
                  <a:srgbClr val="C00000"/>
                </a:solidFill>
                <a:latin typeface="+mj-lt"/>
                <a:cs typeface="Times New Roman" panose="02020603050405020304" pitchFamily="18" charset="0"/>
              </a:rPr>
              <a:t> </a:t>
            </a:r>
            <a:r>
              <a:rPr lang="en-US" altLang="zh-CN" sz="2800" b="1" dirty="0">
                <a:solidFill>
                  <a:srgbClr val="C00000"/>
                </a:solidFill>
                <a:latin typeface="+mj-lt"/>
                <a:cs typeface="Times New Roman" panose="02020603050405020304" pitchFamily="18" charset="0"/>
              </a:rPr>
              <a:t>Representation</a:t>
            </a:r>
            <a:r>
              <a:rPr lang="zh-CN" altLang="en-US" sz="2800" b="1" dirty="0">
                <a:solidFill>
                  <a:srgbClr val="C00000"/>
                </a:solidFill>
                <a:latin typeface="+mj-lt"/>
                <a:cs typeface="Times New Roman" panose="02020603050405020304" pitchFamily="18" charset="0"/>
              </a:rPr>
              <a:t> </a:t>
            </a:r>
            <a:r>
              <a:rPr lang="en-US" altLang="zh-CN" sz="2800" b="1" dirty="0">
                <a:solidFill>
                  <a:srgbClr val="C00000"/>
                </a:solidFill>
                <a:latin typeface="+mj-lt"/>
                <a:cs typeface="Times New Roman" panose="02020603050405020304" pitchFamily="18" charset="0"/>
              </a:rPr>
              <a:t>Learning</a:t>
            </a:r>
            <a:endParaRPr lang="en-US" altLang="en-US" sz="2800" b="1" dirty="0">
              <a:solidFill>
                <a:srgbClr val="C00000"/>
              </a:solidFill>
              <a:latin typeface="+mj-lt"/>
              <a:cs typeface="Times New Roman" panose="02020603050405020304" pitchFamily="18" charset="0"/>
            </a:endParaRPr>
          </a:p>
        </p:txBody>
      </p:sp>
      <p:sp>
        <p:nvSpPr>
          <p:cNvPr id="17410" name="Rectangle 3">
            <a:extLst>
              <a:ext uri="{FF2B5EF4-FFF2-40B4-BE49-F238E27FC236}">
                <a16:creationId xmlns:a16="http://schemas.microsoft.com/office/drawing/2014/main" id="{EBE5F054-3E10-CD0B-22C9-704C07DEA60D}"/>
              </a:ext>
            </a:extLst>
          </p:cNvPr>
          <p:cNvSpPr>
            <a:spLocks noGrp="1" noChangeArrowheads="1"/>
          </p:cNvSpPr>
          <p:nvPr>
            <p:ph type="body" idx="1"/>
          </p:nvPr>
        </p:nvSpPr>
        <p:spPr>
          <a:xfrm>
            <a:off x="685800" y="3048000"/>
            <a:ext cx="7772400" cy="1676400"/>
          </a:xfrm>
          <a:noFill/>
        </p:spPr>
        <p:txBody>
          <a:bodyPr/>
          <a:lstStyle/>
          <a:p>
            <a:pPr algn="ctr" eaLnBrk="1" hangingPunct="1">
              <a:buFontTx/>
              <a:buNone/>
            </a:pPr>
            <a:r>
              <a:rPr lang="en-US" altLang="zh-CN" sz="1800" dirty="0">
                <a:latin typeface="+mj-lt"/>
                <a:cs typeface="Times New Roman" panose="02020603050405020304" pitchFamily="18" charset="0"/>
              </a:rPr>
              <a:t>Hamid</a:t>
            </a:r>
            <a:r>
              <a:rPr lang="zh-CN" altLang="en-US" sz="1800" dirty="0">
                <a:latin typeface="+mj-lt"/>
                <a:cs typeface="Times New Roman" panose="02020603050405020304" pitchFamily="18" charset="0"/>
              </a:rPr>
              <a:t> </a:t>
            </a:r>
            <a:r>
              <a:rPr lang="en-US" altLang="zh-CN" sz="1800" dirty="0">
                <a:latin typeface="+mj-lt"/>
                <a:cs typeface="Times New Roman" panose="02020603050405020304" pitchFamily="18" charset="0"/>
              </a:rPr>
              <a:t>Razavi</a:t>
            </a:r>
          </a:p>
          <a:p>
            <a:pPr algn="ctr" eaLnBrk="1" hangingPunct="1">
              <a:buFontTx/>
              <a:buNone/>
            </a:pPr>
            <a:endParaRPr lang="en-US" altLang="en-US" sz="1800" dirty="0">
              <a:latin typeface="+mj-lt"/>
              <a:cs typeface="Times New Roman" panose="02020603050405020304" pitchFamily="18" charset="0"/>
            </a:endParaRPr>
          </a:p>
          <a:p>
            <a:pPr algn="ctr" eaLnBrk="1" hangingPunct="1">
              <a:buFontTx/>
              <a:buNone/>
            </a:pPr>
            <a:r>
              <a:rPr lang="en-US" altLang="zh-CN" sz="1800" dirty="0">
                <a:latin typeface="+mj-lt"/>
                <a:cs typeface="Times New Roman" panose="02020603050405020304" pitchFamily="18" charset="0"/>
              </a:rPr>
              <a:t>(Part-time)</a:t>
            </a:r>
            <a:r>
              <a:rPr lang="zh-CN" altLang="en-US" sz="1800" dirty="0">
                <a:latin typeface="+mj-lt"/>
                <a:cs typeface="Times New Roman" panose="02020603050405020304" pitchFamily="18" charset="0"/>
              </a:rPr>
              <a:t> </a:t>
            </a:r>
            <a:r>
              <a:rPr lang="en-US" altLang="zh-CN" sz="1800" dirty="0">
                <a:latin typeface="+mj-lt"/>
                <a:cs typeface="Times New Roman" panose="02020603050405020304" pitchFamily="18" charset="0"/>
              </a:rPr>
              <a:t>Master</a:t>
            </a:r>
            <a:r>
              <a:rPr lang="zh-CN" altLang="en-US" sz="1800" dirty="0">
                <a:latin typeface="+mj-lt"/>
                <a:cs typeface="Times New Roman" panose="02020603050405020304" pitchFamily="18" charset="0"/>
              </a:rPr>
              <a:t> </a:t>
            </a:r>
            <a:r>
              <a:rPr lang="en-US" altLang="zh-CN" sz="1800" dirty="0">
                <a:latin typeface="+mj-lt"/>
                <a:cs typeface="Times New Roman" panose="02020603050405020304" pitchFamily="18" charset="0"/>
              </a:rPr>
              <a:t>student</a:t>
            </a:r>
          </a:p>
          <a:p>
            <a:pPr algn="ctr" eaLnBrk="1" hangingPunct="1">
              <a:buFontTx/>
              <a:buNone/>
            </a:pPr>
            <a:r>
              <a:rPr lang="en-US" altLang="en-US" sz="1800" dirty="0">
                <a:latin typeface="+mj-lt"/>
                <a:cs typeface="Times New Roman" panose="02020603050405020304" pitchFamily="18" charset="0"/>
              </a:rPr>
              <a:t>Department </a:t>
            </a:r>
            <a:r>
              <a:rPr lang="en-US" altLang="zh-CN" sz="1800" dirty="0">
                <a:latin typeface="+mj-lt"/>
                <a:cs typeface="Times New Roman" panose="02020603050405020304" pitchFamily="18" charset="0"/>
              </a:rPr>
              <a:t>of</a:t>
            </a:r>
            <a:r>
              <a:rPr lang="zh-CN" altLang="en-US" sz="1800" dirty="0">
                <a:latin typeface="+mj-lt"/>
                <a:cs typeface="Times New Roman" panose="02020603050405020304" pitchFamily="18" charset="0"/>
              </a:rPr>
              <a:t> </a:t>
            </a:r>
            <a:r>
              <a:rPr lang="en-US" altLang="zh-CN" sz="1800" dirty="0">
                <a:latin typeface="+mj-lt"/>
                <a:cs typeface="Times New Roman" panose="02020603050405020304" pitchFamily="18" charset="0"/>
              </a:rPr>
              <a:t>Data</a:t>
            </a:r>
            <a:r>
              <a:rPr lang="zh-CN" altLang="en-US" sz="1800" dirty="0">
                <a:latin typeface="+mj-lt"/>
                <a:cs typeface="Times New Roman" panose="02020603050405020304" pitchFamily="18" charset="0"/>
              </a:rPr>
              <a:t> </a:t>
            </a:r>
            <a:r>
              <a:rPr lang="en-US" altLang="zh-CN" sz="1800" dirty="0">
                <a:latin typeface="+mj-lt"/>
                <a:cs typeface="Times New Roman" panose="02020603050405020304" pitchFamily="18" charset="0"/>
              </a:rPr>
              <a:t>Science,</a:t>
            </a:r>
            <a:r>
              <a:rPr lang="zh-CN" altLang="en-US" sz="1800" dirty="0">
                <a:latin typeface="+mj-lt"/>
                <a:cs typeface="Times New Roman" panose="02020603050405020304" pitchFamily="18" charset="0"/>
              </a:rPr>
              <a:t> </a:t>
            </a:r>
            <a:r>
              <a:rPr lang="en-US" altLang="zh-CN" sz="1800" dirty="0">
                <a:latin typeface="+mj-lt"/>
                <a:cs typeface="Times New Roman" panose="02020603050405020304" pitchFamily="18" charset="0"/>
              </a:rPr>
              <a:t>NJIT</a:t>
            </a:r>
          </a:p>
          <a:p>
            <a:pPr algn="ctr" eaLnBrk="1" hangingPunct="1">
              <a:buFontTx/>
              <a:buNone/>
            </a:pPr>
            <a:endParaRPr lang="en-US" altLang="en-US" sz="1800" dirty="0">
              <a:latin typeface="Times New Roman" panose="02020603050405020304" pitchFamily="18" charset="0"/>
              <a:cs typeface="Times New Roman" panose="02020603050405020304" pitchFamily="18" charset="0"/>
            </a:endParaRPr>
          </a:p>
          <a:p>
            <a:pPr algn="ctr" eaLnBrk="1" hangingPunct="1">
              <a:buFontTx/>
              <a:buNone/>
            </a:pPr>
            <a:r>
              <a:rPr lang="en-US" altLang="en-US" sz="1800" dirty="0">
                <a:latin typeface="+mj-lt"/>
                <a:cs typeface="Times New Roman" panose="02020603050405020304" pitchFamily="18" charset="0"/>
              </a:rPr>
              <a:t>Advisor</a:t>
            </a:r>
            <a:r>
              <a:rPr lang="en-US" altLang="zh-CN" sz="1800" dirty="0">
                <a:latin typeface="+mj-lt"/>
                <a:cs typeface="Times New Roman" panose="02020603050405020304" pitchFamily="18" charset="0"/>
              </a:rPr>
              <a:t>:</a:t>
            </a:r>
            <a:r>
              <a:rPr lang="zh-CN" altLang="en-US" sz="1800" dirty="0">
                <a:latin typeface="+mj-lt"/>
                <a:cs typeface="Times New Roman" panose="02020603050405020304" pitchFamily="18" charset="0"/>
              </a:rPr>
              <a:t> </a:t>
            </a:r>
            <a:r>
              <a:rPr lang="en-US" altLang="zh-CN" sz="1800" dirty="0">
                <a:latin typeface="+mj-lt"/>
                <a:cs typeface="Times New Roman" panose="02020603050405020304" pitchFamily="18" charset="0"/>
              </a:rPr>
              <a:t>Dr.</a:t>
            </a:r>
            <a:r>
              <a:rPr lang="zh-CN" altLang="en-US" sz="1800" dirty="0">
                <a:latin typeface="+mj-lt"/>
                <a:cs typeface="Times New Roman" panose="02020603050405020304" pitchFamily="18" charset="0"/>
              </a:rPr>
              <a:t> </a:t>
            </a:r>
            <a:r>
              <a:rPr lang="en-US" altLang="zh-CN" sz="1800" i="1" dirty="0">
                <a:latin typeface="+mj-lt"/>
                <a:cs typeface="Times New Roman" panose="02020603050405020304" pitchFamily="18" charset="0"/>
              </a:rPr>
              <a:t>Mengjia</a:t>
            </a:r>
            <a:r>
              <a:rPr lang="zh-CN" altLang="en-US" sz="1800" i="1" dirty="0">
                <a:latin typeface="+mj-lt"/>
                <a:cs typeface="Times New Roman" panose="02020603050405020304" pitchFamily="18" charset="0"/>
              </a:rPr>
              <a:t> </a:t>
            </a:r>
            <a:r>
              <a:rPr lang="en-US" altLang="zh-CN" sz="1800" i="1" dirty="0">
                <a:latin typeface="+mj-lt"/>
                <a:cs typeface="Times New Roman" panose="02020603050405020304" pitchFamily="18" charset="0"/>
              </a:rPr>
              <a:t>Xu</a:t>
            </a:r>
            <a:endParaRPr lang="en-US" altLang="en-US" sz="1800" i="1" dirty="0">
              <a:latin typeface="+mj-lt"/>
              <a:cs typeface="Times New Roman" panose="02020603050405020304" pitchFamily="18" charset="0"/>
            </a:endParaRPr>
          </a:p>
          <a:p>
            <a:pPr algn="ctr" eaLnBrk="1" hangingPunct="1">
              <a:buFontTx/>
              <a:buNone/>
            </a:pPr>
            <a:r>
              <a:rPr lang="en-US" altLang="en-US" sz="1800" dirty="0">
                <a:latin typeface="+mj-lt"/>
                <a:cs typeface="Times New Roman" panose="02020603050405020304" pitchFamily="18" charset="0"/>
              </a:rPr>
              <a:t>Committee Members</a:t>
            </a:r>
            <a:r>
              <a:rPr lang="en-US" altLang="zh-CN" sz="1800" dirty="0">
                <a:latin typeface="+mj-lt"/>
                <a:cs typeface="Times New Roman" panose="02020603050405020304" pitchFamily="18" charset="0"/>
              </a:rPr>
              <a:t>:</a:t>
            </a:r>
            <a:r>
              <a:rPr lang="zh-CN" altLang="en-US" sz="1800" dirty="0">
                <a:latin typeface="+mj-lt"/>
                <a:cs typeface="Times New Roman" panose="02020603050405020304" pitchFamily="18" charset="0"/>
              </a:rPr>
              <a:t> </a:t>
            </a:r>
            <a:r>
              <a:rPr lang="en-US" altLang="zh-CN" sz="1800" i="1" dirty="0">
                <a:latin typeface="+mj-lt"/>
                <a:cs typeface="Times New Roman" panose="02020603050405020304" pitchFamily="18" charset="0"/>
              </a:rPr>
              <a:t>Dr.</a:t>
            </a:r>
            <a:r>
              <a:rPr lang="zh-CN" altLang="en-US" sz="1800" i="1" dirty="0">
                <a:latin typeface="+mj-lt"/>
                <a:cs typeface="Times New Roman" panose="02020603050405020304" pitchFamily="18" charset="0"/>
              </a:rPr>
              <a:t> </a:t>
            </a:r>
            <a:r>
              <a:rPr lang="en-US" altLang="zh-CN" sz="1800" i="1" dirty="0">
                <a:latin typeface="+mj-lt"/>
                <a:cs typeface="Times New Roman" panose="02020603050405020304" pitchFamily="18" charset="0"/>
              </a:rPr>
              <a:t>Hai</a:t>
            </a:r>
            <a:r>
              <a:rPr lang="zh-CN" altLang="en-US" sz="1800" i="1" dirty="0">
                <a:latin typeface="+mj-lt"/>
                <a:cs typeface="Times New Roman" panose="02020603050405020304" pitchFamily="18" charset="0"/>
              </a:rPr>
              <a:t> </a:t>
            </a:r>
            <a:r>
              <a:rPr lang="en-US" altLang="zh-CN" sz="1800" i="1" dirty="0">
                <a:latin typeface="+mj-lt"/>
                <a:cs typeface="Times New Roman" panose="02020603050405020304" pitchFamily="18" charset="0"/>
              </a:rPr>
              <a:t>Phan,</a:t>
            </a:r>
            <a:r>
              <a:rPr lang="zh-CN" altLang="en-US" sz="1800" i="1" dirty="0">
                <a:latin typeface="+mj-lt"/>
                <a:cs typeface="Times New Roman" panose="02020603050405020304" pitchFamily="18" charset="0"/>
              </a:rPr>
              <a:t> </a:t>
            </a:r>
            <a:r>
              <a:rPr lang="en-US" altLang="zh-CN" sz="1800" i="1" dirty="0">
                <a:latin typeface="+mj-lt"/>
                <a:cs typeface="Times New Roman" panose="02020603050405020304" pitchFamily="18" charset="0"/>
              </a:rPr>
              <a:t>Dr.</a:t>
            </a:r>
            <a:r>
              <a:rPr lang="zh-CN" altLang="en-US" sz="1800" i="1" dirty="0">
                <a:latin typeface="+mj-lt"/>
                <a:cs typeface="Times New Roman" panose="02020603050405020304" pitchFamily="18" charset="0"/>
              </a:rPr>
              <a:t> </a:t>
            </a:r>
            <a:r>
              <a:rPr lang="en-US" altLang="zh-CN" sz="1800" i="1" dirty="0">
                <a:latin typeface="+mj-lt"/>
                <a:cs typeface="Times New Roman" panose="02020603050405020304" pitchFamily="18" charset="0"/>
              </a:rPr>
              <a:t>Lijing</a:t>
            </a:r>
            <a:r>
              <a:rPr lang="zh-CN" altLang="en-US" sz="1800" i="1" dirty="0">
                <a:latin typeface="+mj-lt"/>
                <a:cs typeface="Times New Roman" panose="02020603050405020304" pitchFamily="18" charset="0"/>
              </a:rPr>
              <a:t> </a:t>
            </a:r>
            <a:r>
              <a:rPr lang="en-US" altLang="zh-CN" sz="1800" i="1" dirty="0">
                <a:latin typeface="+mj-lt"/>
                <a:cs typeface="Times New Roman" panose="02020603050405020304" pitchFamily="18" charset="0"/>
              </a:rPr>
              <a:t>Wang,</a:t>
            </a:r>
            <a:r>
              <a:rPr lang="zh-CN" altLang="en-US" sz="1800" i="1" dirty="0">
                <a:latin typeface="+mj-lt"/>
                <a:cs typeface="Times New Roman" panose="02020603050405020304" pitchFamily="18" charset="0"/>
              </a:rPr>
              <a:t> </a:t>
            </a:r>
            <a:r>
              <a:rPr lang="en-US" altLang="zh-CN" sz="1800" i="1" dirty="0">
                <a:latin typeface="+mj-lt"/>
                <a:cs typeface="Times New Roman" panose="02020603050405020304" pitchFamily="18" charset="0"/>
              </a:rPr>
              <a:t>Dr.</a:t>
            </a:r>
            <a:r>
              <a:rPr lang="zh-CN" altLang="en-US" sz="1800" i="1" dirty="0">
                <a:latin typeface="+mj-lt"/>
                <a:cs typeface="Times New Roman" panose="02020603050405020304" pitchFamily="18" charset="0"/>
              </a:rPr>
              <a:t> </a:t>
            </a:r>
            <a:r>
              <a:rPr lang="en-US" altLang="zh-CN" sz="1800" i="1" dirty="0">
                <a:latin typeface="+mj-lt"/>
                <a:cs typeface="Times New Roman" panose="02020603050405020304" pitchFamily="18" charset="0"/>
              </a:rPr>
              <a:t>Mengnan</a:t>
            </a:r>
            <a:r>
              <a:rPr lang="zh-CN" altLang="en-US" sz="1800" i="1" dirty="0">
                <a:latin typeface="+mj-lt"/>
                <a:cs typeface="Times New Roman" panose="02020603050405020304" pitchFamily="18" charset="0"/>
              </a:rPr>
              <a:t> </a:t>
            </a:r>
            <a:r>
              <a:rPr lang="en-US" altLang="zh-CN" sz="1800" i="1" dirty="0">
                <a:latin typeface="+mj-lt"/>
                <a:cs typeface="Times New Roman" panose="02020603050405020304" pitchFamily="18" charset="0"/>
              </a:rPr>
              <a:t>Du</a:t>
            </a:r>
            <a:endParaRPr lang="en-US" altLang="zh-CN" sz="1800" dirty="0">
              <a:latin typeface="+mj-lt"/>
              <a:cs typeface="Times New Roman" panose="02020603050405020304" pitchFamily="18" charset="0"/>
            </a:endParaRPr>
          </a:p>
          <a:p>
            <a:pPr algn="ctr" eaLnBrk="1" hangingPunct="1">
              <a:buFontTx/>
              <a:buNone/>
            </a:pPr>
            <a:endParaRPr lang="en-US" altLang="zh-CN" sz="1800" dirty="0">
              <a:latin typeface="+mj-lt"/>
              <a:cs typeface="Times New Roman" panose="02020603050405020304" pitchFamily="18" charset="0"/>
            </a:endParaRPr>
          </a:p>
          <a:p>
            <a:pPr algn="ctr" eaLnBrk="1" hangingPunct="1">
              <a:buFontTx/>
              <a:buNone/>
            </a:pPr>
            <a:r>
              <a:rPr lang="en-US" altLang="zh-CN" sz="1800" dirty="0">
                <a:latin typeface="+mj-lt"/>
                <a:cs typeface="Times New Roman" panose="02020603050405020304" pitchFamily="18" charset="0"/>
              </a:rPr>
              <a:t>Dec</a:t>
            </a:r>
            <a:r>
              <a:rPr lang="zh-CN" altLang="en-US" sz="1800" dirty="0">
                <a:latin typeface="+mj-lt"/>
                <a:cs typeface="Times New Roman" panose="02020603050405020304" pitchFamily="18" charset="0"/>
              </a:rPr>
              <a:t> </a:t>
            </a:r>
            <a:r>
              <a:rPr lang="en-US" altLang="zh-CN" sz="1800" dirty="0">
                <a:latin typeface="+mj-lt"/>
                <a:cs typeface="Times New Roman" panose="02020603050405020304" pitchFamily="18" charset="0"/>
              </a:rPr>
              <a:t>2</a:t>
            </a:r>
            <a:r>
              <a:rPr lang="en-US" altLang="zh-CN" sz="1800" baseline="30000" dirty="0">
                <a:latin typeface="+mj-lt"/>
                <a:cs typeface="Times New Roman" panose="02020603050405020304" pitchFamily="18" charset="0"/>
              </a:rPr>
              <a:t>nd</a:t>
            </a:r>
            <a:r>
              <a:rPr lang="en-US" altLang="zh-CN" sz="1800" dirty="0">
                <a:latin typeface="+mj-lt"/>
                <a:cs typeface="Times New Roman" panose="02020603050405020304" pitchFamily="18" charset="0"/>
              </a:rPr>
              <a:t>,</a:t>
            </a:r>
            <a:r>
              <a:rPr lang="zh-CN" altLang="en-US" sz="1800" dirty="0">
                <a:latin typeface="+mj-lt"/>
                <a:cs typeface="Times New Roman" panose="02020603050405020304" pitchFamily="18" charset="0"/>
              </a:rPr>
              <a:t> </a:t>
            </a:r>
            <a:r>
              <a:rPr lang="en-US" altLang="zh-CN" sz="1800" dirty="0">
                <a:latin typeface="+mj-lt"/>
                <a:cs typeface="Times New Roman" panose="02020603050405020304" pitchFamily="18" charset="0"/>
              </a:rPr>
              <a:t>2024</a:t>
            </a:r>
            <a:endParaRPr lang="en-US" altLang="en-US" sz="1400" dirty="0">
              <a:latin typeface="+mj-lt"/>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a:extLst>
              <a:ext uri="{FF2B5EF4-FFF2-40B4-BE49-F238E27FC236}">
                <a16:creationId xmlns:a16="http://schemas.microsoft.com/office/drawing/2014/main" id="{FE70995C-EE96-7EA5-6324-60EA6D50E1DF}"/>
              </a:ext>
            </a:extLst>
          </p:cNvPr>
          <p:cNvSpPr>
            <a:spLocks noGrp="1" noChangeArrowheads="1"/>
          </p:cNvSpPr>
          <p:nvPr>
            <p:ph type="title"/>
          </p:nvPr>
        </p:nvSpPr>
        <p:spPr>
          <a:xfrm>
            <a:off x="381000" y="533400"/>
            <a:ext cx="8534400" cy="685800"/>
          </a:xfrm>
        </p:spPr>
        <p:txBody>
          <a:bodyPr/>
          <a:lstStyle/>
          <a:p>
            <a:r>
              <a:rPr lang="en-US" altLang="zh-CN" sz="2500">
                <a:solidFill>
                  <a:srgbClr val="C00000"/>
                </a:solidFill>
              </a:rPr>
              <a:t>M7:</a:t>
            </a:r>
            <a:r>
              <a:rPr lang="zh-CN" altLang="en-US" sz="2500">
                <a:solidFill>
                  <a:srgbClr val="C00000"/>
                </a:solidFill>
              </a:rPr>
              <a:t> </a:t>
            </a:r>
            <a:r>
              <a:rPr lang="en-US" altLang="en-US" sz="2500">
                <a:solidFill>
                  <a:srgbClr val="C00000"/>
                </a:solidFill>
              </a:rPr>
              <a:t>Predicting stimulant misuse based on advanced GCNs</a:t>
            </a:r>
          </a:p>
        </p:txBody>
      </p:sp>
      <p:sp>
        <p:nvSpPr>
          <p:cNvPr id="53250" name="Content Placeholder 2">
            <a:extLst>
              <a:ext uri="{FF2B5EF4-FFF2-40B4-BE49-F238E27FC236}">
                <a16:creationId xmlns:a16="http://schemas.microsoft.com/office/drawing/2014/main" id="{DBEA7BAF-B3D2-6BB7-642C-8833AF98EC13}"/>
              </a:ext>
            </a:extLst>
          </p:cNvPr>
          <p:cNvSpPr>
            <a:spLocks noGrp="1" noChangeArrowheads="1"/>
          </p:cNvSpPr>
          <p:nvPr>
            <p:ph idx="1"/>
          </p:nvPr>
        </p:nvSpPr>
        <p:spPr>
          <a:xfrm>
            <a:off x="407988" y="1447800"/>
            <a:ext cx="7772400" cy="4114800"/>
          </a:xfrm>
        </p:spPr>
        <p:txBody>
          <a:bodyPr/>
          <a:lstStyle/>
          <a:p>
            <a:pPr marL="857250" lvl="1" indent="-457200">
              <a:buFont typeface="Arial" panose="020B0604020202020204" pitchFamily="34" charset="0"/>
              <a:buChar char="•"/>
            </a:pPr>
            <a:r>
              <a:rPr lang="en-US" altLang="en-US" sz="2200"/>
              <a:t>Graph</a:t>
            </a:r>
            <a:r>
              <a:rPr lang="zh-CN" altLang="en-US" sz="2200"/>
              <a:t> </a:t>
            </a:r>
            <a:r>
              <a:rPr lang="en-US" altLang="zh-CN" sz="2200"/>
              <a:t>construction</a:t>
            </a:r>
            <a:r>
              <a:rPr lang="zh-CN" altLang="en-US" sz="2200"/>
              <a:t> </a:t>
            </a:r>
            <a:r>
              <a:rPr lang="en-US" altLang="zh-CN" sz="2200"/>
              <a:t>with</a:t>
            </a:r>
            <a:r>
              <a:rPr lang="zh-CN" altLang="en-US" sz="2200"/>
              <a:t> </a:t>
            </a:r>
            <a:r>
              <a:rPr lang="en-US" altLang="zh-CN" sz="2200"/>
              <a:t>KNNs</a:t>
            </a:r>
            <a:r>
              <a:rPr lang="zh-CN" altLang="en-US" sz="2200"/>
              <a:t> </a:t>
            </a:r>
            <a:endParaRPr lang="en-US" altLang="en-US" sz="2200"/>
          </a:p>
          <a:p>
            <a:pPr marL="857250" lvl="1" indent="-457200">
              <a:buFont typeface="Arial" panose="020B0604020202020204" pitchFamily="34" charset="0"/>
              <a:buChar char="•"/>
            </a:pPr>
            <a:r>
              <a:rPr lang="en-US" altLang="en-US" sz="2200"/>
              <a:t>Data Preparation for the GCN</a:t>
            </a:r>
          </a:p>
          <a:p>
            <a:pPr marL="857250" lvl="1" indent="-457200">
              <a:buFont typeface="Arial" panose="020B0604020202020204" pitchFamily="34" charset="0"/>
              <a:buChar char="•"/>
            </a:pPr>
            <a:r>
              <a:rPr lang="en-US" altLang="en-US" sz="2200"/>
              <a:t>GCN Model Architecture</a:t>
            </a:r>
          </a:p>
          <a:p>
            <a:pPr marL="857250" lvl="1" indent="-457200">
              <a:buFont typeface="Arial" panose="020B0604020202020204" pitchFamily="34" charset="0"/>
              <a:buChar char="•"/>
            </a:pPr>
            <a:r>
              <a:rPr lang="en-US" altLang="en-US" sz="2200"/>
              <a:t>Model Training &amp; Evaluation</a:t>
            </a:r>
          </a:p>
          <a:p>
            <a:pPr marL="857250" lvl="1" indent="-457200">
              <a:buFont typeface="Arial" panose="020B0604020202020204" pitchFamily="34" charset="0"/>
              <a:buChar char="•"/>
            </a:pPr>
            <a:r>
              <a:rPr lang="en-US" altLang="en-US" sz="2200"/>
              <a:t>GNN Explainer </a:t>
            </a:r>
          </a:p>
          <a:p>
            <a:endParaRPr lang="en-US" altLang="en-US" sz="2400"/>
          </a:p>
          <a:p>
            <a:endParaRPr lang="en-US"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a:extLst>
              <a:ext uri="{FF2B5EF4-FFF2-40B4-BE49-F238E27FC236}">
                <a16:creationId xmlns:a16="http://schemas.microsoft.com/office/drawing/2014/main" id="{96C84C81-0546-C9DD-9C8C-90B49941E1B9}"/>
              </a:ext>
            </a:extLst>
          </p:cNvPr>
          <p:cNvSpPr>
            <a:spLocks noGrp="1" noChangeArrowheads="1"/>
          </p:cNvSpPr>
          <p:nvPr>
            <p:ph type="title"/>
          </p:nvPr>
        </p:nvSpPr>
        <p:spPr>
          <a:xfrm>
            <a:off x="381000" y="533400"/>
            <a:ext cx="7772400" cy="1143000"/>
          </a:xfrm>
        </p:spPr>
        <p:txBody>
          <a:bodyPr/>
          <a:lstStyle/>
          <a:p>
            <a:r>
              <a:rPr lang="en-US" altLang="zh-CN">
                <a:solidFill>
                  <a:srgbClr val="C00000"/>
                </a:solidFill>
              </a:rPr>
              <a:t>Step1:</a:t>
            </a:r>
            <a:r>
              <a:rPr lang="zh-CN" altLang="en-US">
                <a:solidFill>
                  <a:srgbClr val="C00000"/>
                </a:solidFill>
              </a:rPr>
              <a:t> </a:t>
            </a:r>
            <a:r>
              <a:rPr lang="en-US" altLang="en-US">
                <a:solidFill>
                  <a:srgbClr val="C00000"/>
                </a:solidFill>
              </a:rPr>
              <a:t>Build Graph for GCN</a:t>
            </a:r>
            <a:br>
              <a:rPr lang="en-US" altLang="en-US">
                <a:solidFill>
                  <a:srgbClr val="C00000"/>
                </a:solidFill>
              </a:rPr>
            </a:br>
            <a:endParaRPr lang="en-US" altLang="en-US" sz="2400">
              <a:solidFill>
                <a:srgbClr val="C00000"/>
              </a:solidFill>
            </a:endParaRPr>
          </a:p>
        </p:txBody>
      </p:sp>
      <p:sp>
        <p:nvSpPr>
          <p:cNvPr id="55298" name="Content Placeholder 2">
            <a:extLst>
              <a:ext uri="{FF2B5EF4-FFF2-40B4-BE49-F238E27FC236}">
                <a16:creationId xmlns:a16="http://schemas.microsoft.com/office/drawing/2014/main" id="{3E4A9354-FB36-CB93-4F5A-281938F1D7D4}"/>
              </a:ext>
            </a:extLst>
          </p:cNvPr>
          <p:cNvSpPr>
            <a:spLocks noGrp="1" noChangeArrowheads="1"/>
          </p:cNvSpPr>
          <p:nvPr>
            <p:ph idx="1"/>
          </p:nvPr>
        </p:nvSpPr>
        <p:spPr>
          <a:xfrm>
            <a:off x="381000" y="1600200"/>
            <a:ext cx="7772400" cy="4114800"/>
          </a:xfrm>
        </p:spPr>
        <p:txBody>
          <a:bodyPr/>
          <a:lstStyle/>
          <a:p>
            <a:r>
              <a:rPr lang="en-US" altLang="en-US" sz="2000" dirty="0"/>
              <a:t>Create Adjacency Matrix 5000x5000</a:t>
            </a:r>
            <a:r>
              <a:rPr lang="zh-CN" altLang="en-US" sz="2000" dirty="0"/>
              <a:t> </a:t>
            </a:r>
            <a:r>
              <a:rPr lang="en-US" altLang="zh-CN" sz="2000" dirty="0"/>
              <a:t>(</a:t>
            </a:r>
            <a:r>
              <a:rPr lang="en-US" altLang="zh-CN" sz="2000" dirty="0" err="1"/>
              <a:t>Numpy</a:t>
            </a:r>
            <a:r>
              <a:rPr lang="zh-CN" altLang="en-US" sz="2000" dirty="0"/>
              <a:t> </a:t>
            </a:r>
            <a:r>
              <a:rPr lang="en-US" altLang="zh-CN" sz="2000" dirty="0"/>
              <a:t>array) </a:t>
            </a:r>
          </a:p>
          <a:p>
            <a:r>
              <a:rPr lang="en-US" altLang="en-US" sz="2000" dirty="0"/>
              <a:t>Convert to Graph</a:t>
            </a:r>
            <a:r>
              <a:rPr lang="zh-CN" altLang="en-US" sz="2000" dirty="0"/>
              <a:t> </a:t>
            </a:r>
            <a:r>
              <a:rPr lang="en-US" altLang="zh-CN" sz="2000" dirty="0"/>
              <a:t>(</a:t>
            </a:r>
            <a:r>
              <a:rPr lang="en-US" altLang="zh-CN" sz="2000" dirty="0" err="1"/>
              <a:t>Networkx</a:t>
            </a:r>
            <a:r>
              <a:rPr lang="zh-CN" altLang="en-US" sz="2000" dirty="0"/>
              <a:t> </a:t>
            </a:r>
            <a:r>
              <a:rPr lang="en-US" altLang="zh-CN" sz="2000" dirty="0"/>
              <a:t>format)</a:t>
            </a:r>
            <a:endParaRPr lang="en-US" altLang="en-US" sz="2000" dirty="0"/>
          </a:p>
          <a:p>
            <a:r>
              <a:rPr lang="en-US" altLang="en-US" sz="2000" dirty="0"/>
              <a:t>Prepare for </a:t>
            </a:r>
            <a:r>
              <a:rPr lang="en-US" altLang="en-US" sz="2000" dirty="0" err="1"/>
              <a:t>PyTorch</a:t>
            </a:r>
            <a:r>
              <a:rPr lang="en-US" altLang="en-US" sz="2000" dirty="0"/>
              <a:t> Geometric</a:t>
            </a:r>
          </a:p>
          <a:p>
            <a:r>
              <a:rPr lang="en-US" altLang="en-US" sz="2000" dirty="0"/>
              <a:t>Handle Undirected Graphs</a:t>
            </a:r>
            <a:endParaRPr lang="en-US" altLang="en-US" sz="2400" dirty="0"/>
          </a:p>
          <a:p>
            <a:endParaRPr lang="en-US" altLang="en-US" sz="2400" dirty="0"/>
          </a:p>
          <a:p>
            <a:endParaRPr lang="en-US" altLang="en-US" dirty="0"/>
          </a:p>
        </p:txBody>
      </p:sp>
      <p:pic>
        <p:nvPicPr>
          <p:cNvPr id="55299" name="Picture 1" descr="A blue and black dots&#10;&#10;Description automatically generated">
            <a:extLst>
              <a:ext uri="{FF2B5EF4-FFF2-40B4-BE49-F238E27FC236}">
                <a16:creationId xmlns:a16="http://schemas.microsoft.com/office/drawing/2014/main" id="{5098F07D-3FDC-9E28-29A2-A88C8C88B0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130" t="3989" r="3030" b="-2325"/>
          <a:stretch>
            <a:fillRect/>
          </a:stretch>
        </p:blipFill>
        <p:spPr bwMode="auto">
          <a:xfrm>
            <a:off x="4572000" y="3200018"/>
            <a:ext cx="3594100"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75CE7687-159F-EB19-8159-21BFB61A1C36}"/>
              </a:ext>
            </a:extLst>
          </p:cNvPr>
          <p:cNvPicPr>
            <a:picLocks noChangeAspect="1"/>
          </p:cNvPicPr>
          <p:nvPr/>
        </p:nvPicPr>
        <p:blipFill>
          <a:blip r:embed="rId4"/>
          <a:stretch>
            <a:fillRect/>
          </a:stretch>
        </p:blipFill>
        <p:spPr>
          <a:xfrm>
            <a:off x="838200" y="3429000"/>
            <a:ext cx="2233183" cy="223318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a:extLst>
              <a:ext uri="{FF2B5EF4-FFF2-40B4-BE49-F238E27FC236}">
                <a16:creationId xmlns:a16="http://schemas.microsoft.com/office/drawing/2014/main" id="{83D11122-916C-BC3A-60E6-9B94CEF09A0B}"/>
              </a:ext>
            </a:extLst>
          </p:cNvPr>
          <p:cNvSpPr>
            <a:spLocks noGrp="1" noChangeArrowheads="1"/>
          </p:cNvSpPr>
          <p:nvPr>
            <p:ph type="title"/>
          </p:nvPr>
        </p:nvSpPr>
        <p:spPr>
          <a:xfrm>
            <a:off x="381000" y="533400"/>
            <a:ext cx="7772400" cy="1143000"/>
          </a:xfrm>
        </p:spPr>
        <p:txBody>
          <a:bodyPr/>
          <a:lstStyle/>
          <a:p>
            <a:r>
              <a:rPr lang="en-US" altLang="zh-CN" dirty="0">
                <a:solidFill>
                  <a:srgbClr val="C00000"/>
                </a:solidFill>
              </a:rPr>
              <a:t>Step</a:t>
            </a:r>
            <a:r>
              <a:rPr lang="zh-CN" altLang="en-US" dirty="0">
                <a:solidFill>
                  <a:srgbClr val="C00000"/>
                </a:solidFill>
              </a:rPr>
              <a:t> </a:t>
            </a:r>
            <a:r>
              <a:rPr lang="en-US" altLang="zh-CN" dirty="0">
                <a:solidFill>
                  <a:srgbClr val="C00000"/>
                </a:solidFill>
              </a:rPr>
              <a:t>2:</a:t>
            </a:r>
            <a:r>
              <a:rPr lang="zh-CN" altLang="en-US" dirty="0">
                <a:solidFill>
                  <a:srgbClr val="C00000"/>
                </a:solidFill>
              </a:rPr>
              <a:t> </a:t>
            </a:r>
            <a:r>
              <a:rPr lang="en-US" altLang="en-US" dirty="0">
                <a:solidFill>
                  <a:srgbClr val="C00000"/>
                </a:solidFill>
              </a:rPr>
              <a:t>Data Preparation for the GCN</a:t>
            </a:r>
          </a:p>
        </p:txBody>
      </p:sp>
      <p:sp>
        <p:nvSpPr>
          <p:cNvPr id="20483" name="Content Placeholder 2">
            <a:extLst>
              <a:ext uri="{FF2B5EF4-FFF2-40B4-BE49-F238E27FC236}">
                <a16:creationId xmlns:a16="http://schemas.microsoft.com/office/drawing/2014/main" id="{3C492CBE-1B0B-6076-91E0-44E69F552D64}"/>
              </a:ext>
            </a:extLst>
          </p:cNvPr>
          <p:cNvSpPr>
            <a:spLocks noGrp="1" noChangeArrowheads="1"/>
          </p:cNvSpPr>
          <p:nvPr>
            <p:ph idx="1"/>
          </p:nvPr>
        </p:nvSpPr>
        <p:spPr>
          <a:xfrm>
            <a:off x="381000" y="1447800"/>
            <a:ext cx="7772400" cy="4114800"/>
          </a:xfrm>
        </p:spPr>
        <p:txBody>
          <a:bodyPr/>
          <a:lstStyle/>
          <a:p>
            <a:pPr>
              <a:defRPr/>
            </a:pPr>
            <a:r>
              <a:rPr lang="en-US" altLang="en-US" dirty="0"/>
              <a:t>Feature and </a:t>
            </a:r>
            <a:r>
              <a:rPr lang="en-US" altLang="zh-CN" dirty="0"/>
              <a:t>l</a:t>
            </a:r>
            <a:r>
              <a:rPr lang="en-US" altLang="en-US" dirty="0"/>
              <a:t>abel Conversion</a:t>
            </a:r>
          </a:p>
          <a:p>
            <a:pPr>
              <a:defRPr/>
            </a:pPr>
            <a:r>
              <a:rPr lang="en-US" altLang="en-US" dirty="0"/>
              <a:t>Transductive model</a:t>
            </a:r>
          </a:p>
          <a:p>
            <a:pPr>
              <a:defRPr/>
            </a:pPr>
            <a:r>
              <a:rPr lang="en-US" altLang="en-US" dirty="0"/>
              <a:t>Train-Test </a:t>
            </a:r>
            <a:r>
              <a:rPr lang="en-US" altLang="zh-CN" dirty="0"/>
              <a:t>data</a:t>
            </a:r>
            <a:r>
              <a:rPr lang="zh-CN" altLang="en-US" dirty="0"/>
              <a:t> </a:t>
            </a:r>
            <a:r>
              <a:rPr lang="en-US" altLang="zh-CN" dirty="0"/>
              <a:t>split</a:t>
            </a:r>
            <a:r>
              <a:rPr lang="zh-CN" altLang="en-US" dirty="0"/>
              <a:t> </a:t>
            </a:r>
            <a:r>
              <a:rPr lang="en-US" altLang="zh-CN" dirty="0"/>
              <a:t>(80% Training, 20% Test)</a:t>
            </a:r>
            <a:endParaRPr lang="en-US" altLang="en-US" dirty="0"/>
          </a:p>
          <a:p>
            <a:pPr>
              <a:defRPr/>
            </a:pPr>
            <a:r>
              <a:rPr lang="en-US" altLang="en-US" dirty="0"/>
              <a:t>Graph data integration (5000, 1348)</a:t>
            </a:r>
          </a:p>
          <a:p>
            <a:pPr marL="0" indent="0">
              <a:buFontTx/>
              <a:buNone/>
              <a:defRPr/>
            </a:pPr>
            <a:endParaRPr lang="en-US" altLang="en-US" dirty="0"/>
          </a:p>
        </p:txBody>
      </p:sp>
      <p:pic>
        <p:nvPicPr>
          <p:cNvPr id="4" name="Picture 3">
            <a:extLst>
              <a:ext uri="{FF2B5EF4-FFF2-40B4-BE49-F238E27FC236}">
                <a16:creationId xmlns:a16="http://schemas.microsoft.com/office/drawing/2014/main" id="{FDBD9855-01D6-DDD8-0572-240C74AD48E0}"/>
              </a:ext>
            </a:extLst>
          </p:cNvPr>
          <p:cNvPicPr>
            <a:picLocks noChangeAspect="1"/>
          </p:cNvPicPr>
          <p:nvPr/>
        </p:nvPicPr>
        <p:blipFill>
          <a:blip r:embed="rId3"/>
          <a:stretch>
            <a:fillRect/>
          </a:stretch>
        </p:blipFill>
        <p:spPr>
          <a:xfrm>
            <a:off x="2601820" y="3272013"/>
            <a:ext cx="2671564" cy="590557"/>
          </a:xfrm>
          <a:prstGeom prst="rect">
            <a:avLst/>
          </a:prstGeom>
        </p:spPr>
      </p:pic>
      <p:pic>
        <p:nvPicPr>
          <p:cNvPr id="10" name="Picture 9">
            <a:extLst>
              <a:ext uri="{FF2B5EF4-FFF2-40B4-BE49-F238E27FC236}">
                <a16:creationId xmlns:a16="http://schemas.microsoft.com/office/drawing/2014/main" id="{E78E48A2-70E1-F061-05B3-494BB0343504}"/>
              </a:ext>
            </a:extLst>
          </p:cNvPr>
          <p:cNvPicPr>
            <a:picLocks noChangeAspect="1"/>
          </p:cNvPicPr>
          <p:nvPr/>
        </p:nvPicPr>
        <p:blipFill>
          <a:blip r:embed="rId4"/>
          <a:stretch>
            <a:fillRect/>
          </a:stretch>
        </p:blipFill>
        <p:spPr>
          <a:xfrm>
            <a:off x="2743200" y="4067834"/>
            <a:ext cx="2388804" cy="806477"/>
          </a:xfrm>
          <a:prstGeom prst="rect">
            <a:avLst/>
          </a:prstGeom>
        </p:spPr>
      </p:pic>
      <p:pic>
        <p:nvPicPr>
          <p:cNvPr id="12" name="Picture 11">
            <a:extLst>
              <a:ext uri="{FF2B5EF4-FFF2-40B4-BE49-F238E27FC236}">
                <a16:creationId xmlns:a16="http://schemas.microsoft.com/office/drawing/2014/main" id="{84304E9F-6D8E-49B8-004B-C93972B242DB}"/>
              </a:ext>
            </a:extLst>
          </p:cNvPr>
          <p:cNvPicPr>
            <a:picLocks noChangeAspect="1"/>
          </p:cNvPicPr>
          <p:nvPr/>
        </p:nvPicPr>
        <p:blipFill>
          <a:blip r:embed="rId5"/>
          <a:stretch>
            <a:fillRect/>
          </a:stretch>
        </p:blipFill>
        <p:spPr>
          <a:xfrm>
            <a:off x="2743200" y="5096163"/>
            <a:ext cx="2209800" cy="81058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a:extLst>
              <a:ext uri="{FF2B5EF4-FFF2-40B4-BE49-F238E27FC236}">
                <a16:creationId xmlns:a16="http://schemas.microsoft.com/office/drawing/2014/main" id="{2B44706B-D7C9-DF4C-7970-9C9F4497BA5A}"/>
              </a:ext>
            </a:extLst>
          </p:cNvPr>
          <p:cNvSpPr>
            <a:spLocks noGrp="1" noChangeArrowheads="1"/>
          </p:cNvSpPr>
          <p:nvPr>
            <p:ph type="title"/>
          </p:nvPr>
        </p:nvSpPr>
        <p:spPr>
          <a:xfrm>
            <a:off x="1022350" y="912813"/>
            <a:ext cx="7772400" cy="1143000"/>
          </a:xfrm>
        </p:spPr>
        <p:txBody>
          <a:bodyPr wrap="square" anchor="t">
            <a:normAutofit/>
          </a:bodyPr>
          <a:lstStyle/>
          <a:p>
            <a:r>
              <a:rPr lang="en-US" altLang="zh-CN" dirty="0">
                <a:solidFill>
                  <a:srgbClr val="C00000"/>
                </a:solidFill>
              </a:rPr>
              <a:t>Step</a:t>
            </a:r>
            <a:r>
              <a:rPr lang="zh-CN" altLang="en-US" dirty="0">
                <a:solidFill>
                  <a:srgbClr val="C00000"/>
                </a:solidFill>
              </a:rPr>
              <a:t> </a:t>
            </a:r>
            <a:r>
              <a:rPr lang="en-US" altLang="zh-CN" dirty="0">
                <a:solidFill>
                  <a:srgbClr val="C00000"/>
                </a:solidFill>
              </a:rPr>
              <a:t>3:</a:t>
            </a:r>
            <a:r>
              <a:rPr lang="zh-CN" altLang="en-US" dirty="0">
                <a:solidFill>
                  <a:srgbClr val="C00000"/>
                </a:solidFill>
              </a:rPr>
              <a:t> </a:t>
            </a:r>
            <a:r>
              <a:rPr lang="en-US" altLang="en-US" dirty="0">
                <a:solidFill>
                  <a:srgbClr val="C00000"/>
                </a:solidFill>
              </a:rPr>
              <a:t>GCN Model Architecture</a:t>
            </a:r>
          </a:p>
        </p:txBody>
      </p:sp>
      <p:sp>
        <p:nvSpPr>
          <p:cNvPr id="59394" name="Content Placeholder 2">
            <a:extLst>
              <a:ext uri="{FF2B5EF4-FFF2-40B4-BE49-F238E27FC236}">
                <a16:creationId xmlns:a16="http://schemas.microsoft.com/office/drawing/2014/main" id="{D222F722-592C-CC54-33B2-59E2F9CCD86F}"/>
              </a:ext>
            </a:extLst>
          </p:cNvPr>
          <p:cNvSpPr>
            <a:spLocks noGrp="1" noChangeArrowheads="1"/>
          </p:cNvSpPr>
          <p:nvPr>
            <p:ph sz="half" idx="1"/>
          </p:nvPr>
        </p:nvSpPr>
        <p:spPr>
          <a:xfrm>
            <a:off x="1371600" y="1905000"/>
            <a:ext cx="5759450" cy="4114800"/>
          </a:xfrm>
        </p:spPr>
        <p:txBody>
          <a:bodyPr wrap="square" anchor="t">
            <a:normAutofit/>
          </a:bodyPr>
          <a:lstStyle/>
          <a:p>
            <a:pPr>
              <a:lnSpc>
                <a:spcPct val="90000"/>
              </a:lnSpc>
            </a:pPr>
            <a:r>
              <a:rPr lang="en-US" altLang="en-US" sz="2400" dirty="0"/>
              <a:t>Input</a:t>
            </a:r>
          </a:p>
          <a:p>
            <a:pPr>
              <a:lnSpc>
                <a:spcPct val="90000"/>
              </a:lnSpc>
            </a:pPr>
            <a:r>
              <a:rPr lang="en-US" altLang="en-US" sz="2400" dirty="0"/>
              <a:t>Layers:</a:t>
            </a:r>
          </a:p>
          <a:p>
            <a:pPr lvl="1">
              <a:lnSpc>
                <a:spcPct val="90000"/>
              </a:lnSpc>
            </a:pPr>
            <a:r>
              <a:rPr lang="en-US" altLang="en-US" dirty="0"/>
              <a:t>First Convolution Layer</a:t>
            </a:r>
          </a:p>
          <a:p>
            <a:pPr lvl="1">
              <a:lnSpc>
                <a:spcPct val="90000"/>
              </a:lnSpc>
            </a:pPr>
            <a:r>
              <a:rPr lang="en-US" altLang="en-US" dirty="0"/>
              <a:t>ReLU Activation</a:t>
            </a:r>
          </a:p>
          <a:p>
            <a:pPr lvl="1">
              <a:lnSpc>
                <a:spcPct val="90000"/>
              </a:lnSpc>
            </a:pPr>
            <a:r>
              <a:rPr lang="en-US" altLang="en-US" dirty="0"/>
              <a:t>Dropout</a:t>
            </a:r>
          </a:p>
          <a:p>
            <a:pPr lvl="1">
              <a:lnSpc>
                <a:spcPct val="90000"/>
              </a:lnSpc>
            </a:pPr>
            <a:r>
              <a:rPr lang="en-US" altLang="en-US" dirty="0"/>
              <a:t>Second Convolution Layer</a:t>
            </a:r>
          </a:p>
          <a:p>
            <a:pPr lvl="1">
              <a:lnSpc>
                <a:spcPct val="90000"/>
              </a:lnSpc>
            </a:pPr>
            <a:r>
              <a:rPr lang="en-US" altLang="en-US" dirty="0"/>
              <a:t>SoftMax</a:t>
            </a:r>
          </a:p>
          <a:p>
            <a:pPr>
              <a:lnSpc>
                <a:spcPct val="90000"/>
              </a:lnSpc>
            </a:pPr>
            <a:r>
              <a:rPr lang="en-US" altLang="en-US" sz="2400" dirty="0"/>
              <a:t>Output</a:t>
            </a:r>
          </a:p>
          <a:p>
            <a:pPr marL="457200" lvl="1" indent="0">
              <a:lnSpc>
                <a:spcPct val="90000"/>
              </a:lnSpc>
              <a:buFontTx/>
              <a:buNone/>
            </a:pPr>
            <a:endParaRPr lang="en-US"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a:extLst>
              <a:ext uri="{FF2B5EF4-FFF2-40B4-BE49-F238E27FC236}">
                <a16:creationId xmlns:a16="http://schemas.microsoft.com/office/drawing/2014/main" id="{A2F9C35B-4BA1-3B13-DC58-584DE8E97947}"/>
              </a:ext>
            </a:extLst>
          </p:cNvPr>
          <p:cNvSpPr>
            <a:spLocks noGrp="1" noChangeArrowheads="1"/>
          </p:cNvSpPr>
          <p:nvPr>
            <p:ph type="title"/>
          </p:nvPr>
        </p:nvSpPr>
        <p:spPr>
          <a:xfrm>
            <a:off x="381000" y="533400"/>
            <a:ext cx="7772400" cy="1143000"/>
          </a:xfrm>
        </p:spPr>
        <p:txBody>
          <a:bodyPr/>
          <a:lstStyle/>
          <a:p>
            <a:r>
              <a:rPr lang="en-US" altLang="en-US">
                <a:solidFill>
                  <a:srgbClr val="C00000"/>
                </a:solidFill>
              </a:rPr>
              <a:t>Model Training &amp; Evaluation</a:t>
            </a:r>
          </a:p>
        </p:txBody>
      </p:sp>
      <p:sp>
        <p:nvSpPr>
          <p:cNvPr id="64514" name="Content Placeholder 2">
            <a:extLst>
              <a:ext uri="{FF2B5EF4-FFF2-40B4-BE49-F238E27FC236}">
                <a16:creationId xmlns:a16="http://schemas.microsoft.com/office/drawing/2014/main" id="{D567D07D-2366-ACBE-5001-D04ABCA4D7D4}"/>
              </a:ext>
            </a:extLst>
          </p:cNvPr>
          <p:cNvSpPr>
            <a:spLocks noGrp="1" noChangeArrowheads="1"/>
          </p:cNvSpPr>
          <p:nvPr>
            <p:ph idx="1"/>
          </p:nvPr>
        </p:nvSpPr>
        <p:spPr>
          <a:xfrm>
            <a:off x="348012" y="1447800"/>
            <a:ext cx="3753358" cy="4114800"/>
          </a:xfrm>
        </p:spPr>
        <p:txBody>
          <a:bodyPr/>
          <a:lstStyle/>
          <a:p>
            <a:pPr marL="0" indent="0">
              <a:buFontTx/>
              <a:buNone/>
              <a:defRPr/>
            </a:pPr>
            <a:r>
              <a:rPr lang="en-US" altLang="zh-CN" sz="2000" dirty="0"/>
              <a:t>Hyperparameter</a:t>
            </a:r>
            <a:r>
              <a:rPr lang="zh-CN" altLang="en-US" sz="2000" dirty="0"/>
              <a:t> </a:t>
            </a:r>
            <a:r>
              <a:rPr lang="en-US" altLang="zh-CN" sz="2000" dirty="0"/>
              <a:t>settings:</a:t>
            </a:r>
            <a:endParaRPr lang="en-US" altLang="en-US" sz="2000" dirty="0"/>
          </a:p>
          <a:p>
            <a:pPr>
              <a:defRPr/>
            </a:pPr>
            <a:r>
              <a:rPr lang="en-US" altLang="zh-CN" sz="2000" dirty="0"/>
              <a:t>Learning</a:t>
            </a:r>
            <a:r>
              <a:rPr lang="zh-CN" altLang="en-US" sz="2000" dirty="0"/>
              <a:t> </a:t>
            </a:r>
            <a:r>
              <a:rPr lang="en-US" altLang="zh-CN" sz="2000" dirty="0"/>
              <a:t>rate: 0.0001</a:t>
            </a:r>
          </a:p>
          <a:p>
            <a:pPr>
              <a:defRPr/>
            </a:pPr>
            <a:r>
              <a:rPr lang="en-US" altLang="zh-CN" sz="2000" dirty="0"/>
              <a:t>Batch</a:t>
            </a:r>
            <a:r>
              <a:rPr lang="zh-CN" altLang="en-US" sz="2000" dirty="0"/>
              <a:t> </a:t>
            </a:r>
            <a:r>
              <a:rPr lang="en-US" altLang="zh-CN" sz="2000" dirty="0"/>
              <a:t>size: Full batch training</a:t>
            </a:r>
          </a:p>
          <a:p>
            <a:pPr>
              <a:defRPr/>
            </a:pPr>
            <a:r>
              <a:rPr lang="en-US" altLang="zh-CN" sz="2000" dirty="0"/>
              <a:t>Optimizer: Adam</a:t>
            </a:r>
          </a:p>
          <a:p>
            <a:pPr>
              <a:defRPr/>
            </a:pPr>
            <a:r>
              <a:rPr lang="en-US" altLang="zh-CN" sz="2000" dirty="0"/>
              <a:t>Epochs:</a:t>
            </a:r>
            <a:r>
              <a:rPr lang="zh-CN" altLang="en-US" sz="2000" dirty="0"/>
              <a:t> </a:t>
            </a:r>
            <a:r>
              <a:rPr lang="en-US" altLang="zh-CN" sz="2000" dirty="0"/>
              <a:t>1000</a:t>
            </a:r>
          </a:p>
          <a:p>
            <a:pPr>
              <a:defRPr/>
            </a:pPr>
            <a:r>
              <a:rPr lang="en-US" altLang="zh-CN" sz="2000" dirty="0"/>
              <a:t>Loss Function: </a:t>
            </a:r>
            <a:r>
              <a:rPr lang="en-US" altLang="zh-CN" sz="2000" dirty="0" err="1"/>
              <a:t>CrossEntropy</a:t>
            </a:r>
            <a:endParaRPr lang="en-US" altLang="zh-CN" sz="2000" dirty="0"/>
          </a:p>
          <a:p>
            <a:pPr marL="0" indent="0">
              <a:buFontTx/>
              <a:buNone/>
              <a:defRPr/>
            </a:pPr>
            <a:endParaRPr lang="en-US" altLang="zh-CN" sz="2000" dirty="0"/>
          </a:p>
          <a:p>
            <a:pPr marL="0" indent="0">
              <a:buNone/>
              <a:defRPr/>
            </a:pPr>
            <a:endParaRPr lang="en-US" altLang="zh-CN" sz="2000" dirty="0"/>
          </a:p>
          <a:p>
            <a:pPr marL="0" indent="0">
              <a:buFontTx/>
              <a:buNone/>
              <a:defRPr/>
            </a:pPr>
            <a:endParaRPr lang="en-US" altLang="en-US" sz="2000" dirty="0"/>
          </a:p>
        </p:txBody>
      </p:sp>
      <p:pic>
        <p:nvPicPr>
          <p:cNvPr id="3" name="Picture 2">
            <a:extLst>
              <a:ext uri="{FF2B5EF4-FFF2-40B4-BE49-F238E27FC236}">
                <a16:creationId xmlns:a16="http://schemas.microsoft.com/office/drawing/2014/main" id="{C741307C-406C-6D98-8B14-8F3B787D17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1985787"/>
            <a:ext cx="5325451" cy="34432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a:extLst>
              <a:ext uri="{FF2B5EF4-FFF2-40B4-BE49-F238E27FC236}">
                <a16:creationId xmlns:a16="http://schemas.microsoft.com/office/drawing/2014/main" id="{F30666B4-8DA0-3D19-E199-9146DE58EE4E}"/>
              </a:ext>
            </a:extLst>
          </p:cNvPr>
          <p:cNvSpPr>
            <a:spLocks noGrp="1" noChangeArrowheads="1"/>
          </p:cNvSpPr>
          <p:nvPr>
            <p:ph type="title"/>
          </p:nvPr>
        </p:nvSpPr>
        <p:spPr>
          <a:xfrm>
            <a:off x="344488" y="536575"/>
            <a:ext cx="7772400" cy="1143000"/>
          </a:xfrm>
        </p:spPr>
        <p:txBody>
          <a:bodyPr/>
          <a:lstStyle/>
          <a:p>
            <a:r>
              <a:rPr lang="en-US" altLang="en-US">
                <a:solidFill>
                  <a:srgbClr val="C00000"/>
                </a:solidFill>
              </a:rPr>
              <a:t>GNN Explainer – </a:t>
            </a:r>
            <a:r>
              <a:rPr lang="en-US" altLang="en-US" i="1">
                <a:solidFill>
                  <a:srgbClr val="C00000"/>
                </a:solidFill>
              </a:rPr>
              <a:t>Feature Importance</a:t>
            </a:r>
          </a:p>
        </p:txBody>
      </p:sp>
      <p:pic>
        <p:nvPicPr>
          <p:cNvPr id="63490" name="Picture 1" descr="A graph with blue and white stripes&#10;&#10;Description automatically generated">
            <a:extLst>
              <a:ext uri="{FF2B5EF4-FFF2-40B4-BE49-F238E27FC236}">
                <a16:creationId xmlns:a16="http://schemas.microsoft.com/office/drawing/2014/main" id="{3CB63245-338F-6132-4068-3B9B786E32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5641" r="4227" b="6184"/>
          <a:stretch>
            <a:fillRect/>
          </a:stretch>
        </p:blipFill>
        <p:spPr bwMode="auto">
          <a:xfrm>
            <a:off x="4298950" y="1677988"/>
            <a:ext cx="4719638" cy="338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Table 2">
            <a:extLst>
              <a:ext uri="{FF2B5EF4-FFF2-40B4-BE49-F238E27FC236}">
                <a16:creationId xmlns:a16="http://schemas.microsoft.com/office/drawing/2014/main" id="{87F1ACAA-3AFE-522A-C158-13018920893A}"/>
              </a:ext>
            </a:extLst>
          </p:cNvPr>
          <p:cNvGraphicFramePr>
            <a:graphicFrameLocks noGrp="1"/>
          </p:cNvGraphicFramePr>
          <p:nvPr>
            <p:extLst>
              <p:ext uri="{D42A27DB-BD31-4B8C-83A1-F6EECF244321}">
                <p14:modId xmlns:p14="http://schemas.microsoft.com/office/powerpoint/2010/main" val="3380523513"/>
              </p:ext>
            </p:extLst>
          </p:nvPr>
        </p:nvGraphicFramePr>
        <p:xfrm>
          <a:off x="425451" y="1464341"/>
          <a:ext cx="3805237" cy="3929317"/>
        </p:xfrm>
        <a:graphic>
          <a:graphicData uri="http://schemas.openxmlformats.org/drawingml/2006/table">
            <a:tbl>
              <a:tblPr firstRow="1" firstCol="1" bandRow="1">
                <a:tableStyleId>{74C1A8A3-306A-4EB7-A6B1-4F7E0EB9C5D6}</a:tableStyleId>
              </a:tblPr>
              <a:tblGrid>
                <a:gridCol w="676274">
                  <a:extLst>
                    <a:ext uri="{9D8B030D-6E8A-4147-A177-3AD203B41FA5}">
                      <a16:colId xmlns:a16="http://schemas.microsoft.com/office/drawing/2014/main" val="20000"/>
                    </a:ext>
                  </a:extLst>
                </a:gridCol>
                <a:gridCol w="2209800">
                  <a:extLst>
                    <a:ext uri="{9D8B030D-6E8A-4147-A177-3AD203B41FA5}">
                      <a16:colId xmlns:a16="http://schemas.microsoft.com/office/drawing/2014/main" val="20001"/>
                    </a:ext>
                  </a:extLst>
                </a:gridCol>
                <a:gridCol w="919163">
                  <a:extLst>
                    <a:ext uri="{9D8B030D-6E8A-4147-A177-3AD203B41FA5}">
                      <a16:colId xmlns:a16="http://schemas.microsoft.com/office/drawing/2014/main" val="20002"/>
                    </a:ext>
                  </a:extLst>
                </a:gridCol>
              </a:tblGrid>
              <a:tr h="312357">
                <a:tc>
                  <a:txBody>
                    <a:bodyPr/>
                    <a:lstStyle/>
                    <a:p>
                      <a:pPr marL="0" marR="0" algn="l">
                        <a:lnSpc>
                          <a:spcPct val="200000"/>
                        </a:lnSpc>
                      </a:pPr>
                      <a:r>
                        <a:rPr lang="en-US" sz="800" b="1" dirty="0">
                          <a:solidFill>
                            <a:schemeClr val="tx1"/>
                          </a:solidFill>
                          <a:effectLst/>
                          <a:latin typeface="Times New Roman" panose="02020603050405020304" pitchFamily="18" charset="0"/>
                          <a:cs typeface="Times New Roman" panose="02020603050405020304" pitchFamily="18" charset="0"/>
                        </a:rPr>
                        <a:t>Feature</a:t>
                      </a:r>
                      <a:endParaRPr lang="en-US" sz="8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3576" marR="33576"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200000"/>
                        </a:lnSpc>
                      </a:pPr>
                      <a:r>
                        <a:rPr lang="en-US" sz="800" b="1" dirty="0">
                          <a:solidFill>
                            <a:schemeClr val="tx1"/>
                          </a:solidFill>
                          <a:effectLst/>
                          <a:latin typeface="Times New Roman" panose="02020603050405020304" pitchFamily="18" charset="0"/>
                          <a:cs typeface="Times New Roman" panose="02020603050405020304" pitchFamily="18" charset="0"/>
                        </a:rPr>
                        <a:t>Description</a:t>
                      </a:r>
                      <a:endParaRPr lang="en-US" sz="8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3576" marR="33576"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200000"/>
                        </a:lnSpc>
                      </a:pPr>
                      <a:r>
                        <a:rPr lang="en-US" sz="800" b="1" dirty="0">
                          <a:solidFill>
                            <a:schemeClr val="tx1"/>
                          </a:solidFill>
                          <a:effectLst/>
                          <a:latin typeface="Times New Roman" panose="02020603050405020304" pitchFamily="18" charset="0"/>
                          <a:cs typeface="Times New Roman" panose="02020603050405020304" pitchFamily="18" charset="0"/>
                        </a:rPr>
                        <a:t>Importance Score</a:t>
                      </a:r>
                    </a:p>
                  </a:txBody>
                  <a:tcPr marL="33576" marR="3357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80848">
                <a:tc>
                  <a:txBody>
                    <a:bodyPr/>
                    <a:lstStyle/>
                    <a:p>
                      <a:pPr marL="0" marR="0" algn="l">
                        <a:lnSpc>
                          <a:spcPct val="200000"/>
                        </a:lnSpc>
                      </a:pPr>
                      <a:r>
                        <a:rPr lang="en-US" sz="700" dirty="0" err="1">
                          <a:solidFill>
                            <a:schemeClr val="tx1"/>
                          </a:solidFill>
                          <a:effectLst/>
                          <a:latin typeface="Times New Roman" panose="02020603050405020304" pitchFamily="18" charset="0"/>
                          <a:cs typeface="Times New Roman" panose="02020603050405020304" pitchFamily="18" charset="0"/>
                        </a:rPr>
                        <a:t>trqanylif</a:t>
                      </a:r>
                      <a:endParaRPr lang="en-US" sz="7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3576" marR="33576"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algn="just">
                        <a:lnSpc>
                          <a:spcPct val="200000"/>
                        </a:lnSpc>
                      </a:pPr>
                      <a:r>
                        <a:rPr lang="en-US" sz="700" dirty="0">
                          <a:solidFill>
                            <a:schemeClr val="tx1"/>
                          </a:solidFill>
                          <a:effectLst/>
                          <a:latin typeface="Times New Roman" panose="02020603050405020304" pitchFamily="18" charset="0"/>
                          <a:cs typeface="Times New Roman" panose="02020603050405020304" pitchFamily="18" charset="0"/>
                        </a:rPr>
                        <a:t>Ever used any prescription tranquilizer</a:t>
                      </a:r>
                      <a:endParaRPr lang="en-US" sz="7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3576" marR="33576" marT="0" marB="0" anchor="ctr">
                    <a:lnT w="12700" cap="flat" cmpd="sng" algn="ctr">
                      <a:solidFill>
                        <a:schemeClr val="tx1"/>
                      </a:solidFill>
                      <a:prstDash val="solid"/>
                      <a:round/>
                      <a:headEnd type="none" w="med" len="med"/>
                      <a:tailEnd type="none" w="med" len="med"/>
                    </a:lnT>
                  </a:tcPr>
                </a:tc>
                <a:tc>
                  <a:txBody>
                    <a:bodyPr/>
                    <a:lstStyle/>
                    <a:p>
                      <a:pPr marL="0" marR="0" algn="just">
                        <a:lnSpc>
                          <a:spcPct val="200000"/>
                        </a:lnSpc>
                      </a:pPr>
                      <a:r>
                        <a:rPr lang="en-US" sz="700" dirty="0">
                          <a:solidFill>
                            <a:schemeClr val="tx1"/>
                          </a:solidFill>
                          <a:effectLst/>
                          <a:latin typeface="Times New Roman" panose="02020603050405020304" pitchFamily="18" charset="0"/>
                          <a:cs typeface="Times New Roman" panose="02020603050405020304" pitchFamily="18" charset="0"/>
                        </a:rPr>
                        <a:t>50.252</a:t>
                      </a:r>
                      <a:endParaRPr lang="en-US" sz="7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3576" marR="3357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180848">
                <a:tc>
                  <a:txBody>
                    <a:bodyPr/>
                    <a:lstStyle/>
                    <a:p>
                      <a:pPr marL="0" marR="0" algn="l">
                        <a:lnSpc>
                          <a:spcPct val="200000"/>
                        </a:lnSpc>
                      </a:pPr>
                      <a:r>
                        <a:rPr lang="en-US" sz="700" dirty="0" err="1">
                          <a:solidFill>
                            <a:schemeClr val="tx1"/>
                          </a:solidFill>
                          <a:effectLst/>
                          <a:latin typeface="Times New Roman" panose="02020603050405020304" pitchFamily="18" charset="0"/>
                          <a:cs typeface="Times New Roman" panose="02020603050405020304" pitchFamily="18" charset="0"/>
                        </a:rPr>
                        <a:t>alcdays</a:t>
                      </a:r>
                      <a:endParaRPr lang="en-US" sz="7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3576" marR="33576" marT="0" marB="0" anchor="ctr">
                    <a:lnL w="12700" cap="flat" cmpd="sng" algn="ctr">
                      <a:solidFill>
                        <a:schemeClr val="tx1"/>
                      </a:solidFill>
                      <a:prstDash val="solid"/>
                      <a:round/>
                      <a:headEnd type="none" w="med" len="med"/>
                      <a:tailEnd type="none" w="med" len="med"/>
                    </a:lnL>
                  </a:tcPr>
                </a:tc>
                <a:tc>
                  <a:txBody>
                    <a:bodyPr/>
                    <a:lstStyle/>
                    <a:p>
                      <a:pPr marL="0" marR="0" algn="just">
                        <a:lnSpc>
                          <a:spcPct val="200000"/>
                        </a:lnSpc>
                      </a:pPr>
                      <a:r>
                        <a:rPr lang="en-US" sz="700" dirty="0">
                          <a:solidFill>
                            <a:schemeClr val="tx1"/>
                          </a:solidFill>
                          <a:effectLst/>
                          <a:latin typeface="Times New Roman" panose="02020603050405020304" pitchFamily="18" charset="0"/>
                          <a:cs typeface="Times New Roman" panose="02020603050405020304" pitchFamily="18" charset="0"/>
                        </a:rPr>
                        <a:t>Main reason for using tranquilizers</a:t>
                      </a:r>
                      <a:endParaRPr lang="en-US" sz="7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3576" marR="33576" marT="0" marB="0" anchor="ctr"/>
                </a:tc>
                <a:tc>
                  <a:txBody>
                    <a:bodyPr/>
                    <a:lstStyle/>
                    <a:p>
                      <a:pPr marL="0" marR="0" algn="just">
                        <a:lnSpc>
                          <a:spcPct val="200000"/>
                        </a:lnSpc>
                      </a:pPr>
                      <a:r>
                        <a:rPr lang="en-US" sz="700" dirty="0">
                          <a:solidFill>
                            <a:schemeClr val="tx1"/>
                          </a:solidFill>
                          <a:effectLst/>
                          <a:latin typeface="Times New Roman" panose="02020603050405020304" pitchFamily="18" charset="0"/>
                          <a:cs typeface="Times New Roman" panose="02020603050405020304" pitchFamily="18" charset="0"/>
                        </a:rPr>
                        <a:t>48.386</a:t>
                      </a:r>
                      <a:endParaRPr lang="en-US" sz="7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3576" marR="33576"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180848">
                <a:tc>
                  <a:txBody>
                    <a:bodyPr/>
                    <a:lstStyle/>
                    <a:p>
                      <a:pPr marL="0" marR="0" algn="l">
                        <a:lnSpc>
                          <a:spcPct val="200000"/>
                        </a:lnSpc>
                      </a:pPr>
                      <a:r>
                        <a:rPr lang="en-US" sz="700" dirty="0" err="1">
                          <a:solidFill>
                            <a:schemeClr val="tx1"/>
                          </a:solidFill>
                          <a:effectLst/>
                          <a:latin typeface="Times New Roman" panose="02020603050405020304" pitchFamily="18" charset="0"/>
                          <a:cs typeface="Times New Roman" panose="02020603050405020304" pitchFamily="18" charset="0"/>
                        </a:rPr>
                        <a:t>alcdays</a:t>
                      </a:r>
                      <a:endParaRPr lang="en-US" sz="7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3576" marR="33576" marT="0" marB="0" anchor="ctr">
                    <a:lnL w="12700" cap="flat" cmpd="sng" algn="ctr">
                      <a:solidFill>
                        <a:schemeClr val="tx1"/>
                      </a:solidFill>
                      <a:prstDash val="solid"/>
                      <a:round/>
                      <a:headEnd type="none" w="med" len="med"/>
                      <a:tailEnd type="none" w="med" len="med"/>
                    </a:lnL>
                  </a:tcPr>
                </a:tc>
                <a:tc>
                  <a:txBody>
                    <a:bodyPr/>
                    <a:lstStyle/>
                    <a:p>
                      <a:pPr marL="0" marR="0" algn="just">
                        <a:lnSpc>
                          <a:spcPct val="200000"/>
                        </a:lnSpc>
                      </a:pPr>
                      <a:r>
                        <a:rPr lang="en-US" sz="700" dirty="0">
                          <a:effectLst/>
                          <a:latin typeface="Times New Roman" panose="02020603050405020304" pitchFamily="18" charset="0"/>
                          <a:cs typeface="Times New Roman" panose="02020603050405020304" pitchFamily="18" charset="0"/>
                        </a:rPr>
                        <a:t>The number of days alcohol consumed in the past 30 days.</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3576" marR="33576" marT="0" marB="0" anchor="ctr"/>
                </a:tc>
                <a:tc>
                  <a:txBody>
                    <a:bodyPr/>
                    <a:lstStyle/>
                    <a:p>
                      <a:pPr marL="0" marR="0" algn="just">
                        <a:lnSpc>
                          <a:spcPct val="200000"/>
                        </a:lnSpc>
                      </a:pPr>
                      <a:r>
                        <a:rPr lang="en-US" sz="700" dirty="0">
                          <a:effectLst/>
                          <a:latin typeface="Times New Roman" panose="02020603050405020304" pitchFamily="18" charset="0"/>
                          <a:cs typeface="Times New Roman" panose="02020603050405020304" pitchFamily="18" charset="0"/>
                        </a:rPr>
                        <a:t>43.502</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3576" marR="33576"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180848">
                <a:tc>
                  <a:txBody>
                    <a:bodyPr/>
                    <a:lstStyle/>
                    <a:p>
                      <a:pPr marL="0" marR="0" algn="l">
                        <a:lnSpc>
                          <a:spcPct val="200000"/>
                        </a:lnSpc>
                      </a:pPr>
                      <a:r>
                        <a:rPr lang="en-US" sz="700" dirty="0" err="1">
                          <a:solidFill>
                            <a:schemeClr val="tx1"/>
                          </a:solidFill>
                          <a:effectLst/>
                          <a:latin typeface="Times New Roman" panose="02020603050405020304" pitchFamily="18" charset="0"/>
                          <a:cs typeface="Times New Roman" panose="02020603050405020304" pitchFamily="18" charset="0"/>
                        </a:rPr>
                        <a:t>trqrsrelx</a:t>
                      </a:r>
                      <a:endParaRPr lang="en-US" sz="7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3576" marR="33576" marT="0" marB="0" anchor="ctr">
                    <a:lnL w="12700" cap="flat" cmpd="sng" algn="ctr">
                      <a:solidFill>
                        <a:schemeClr val="tx1"/>
                      </a:solidFill>
                      <a:prstDash val="solid"/>
                      <a:round/>
                      <a:headEnd type="none" w="med" len="med"/>
                      <a:tailEnd type="none" w="med" len="med"/>
                    </a:lnL>
                  </a:tcPr>
                </a:tc>
                <a:tc>
                  <a:txBody>
                    <a:bodyPr/>
                    <a:lstStyle/>
                    <a:p>
                      <a:pPr marL="0" marR="0" algn="just">
                        <a:lnSpc>
                          <a:spcPct val="200000"/>
                        </a:lnSpc>
                      </a:pPr>
                      <a:r>
                        <a:rPr lang="en-US" sz="700" dirty="0">
                          <a:effectLst/>
                          <a:latin typeface="Times New Roman" panose="02020603050405020304" pitchFamily="18" charset="0"/>
                          <a:cs typeface="Times New Roman" panose="02020603050405020304" pitchFamily="18" charset="0"/>
                        </a:rPr>
                        <a:t>Tranquilizers were used to relax or relieve tension.</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3576" marR="33576" marT="0" marB="0" anchor="ctr"/>
                </a:tc>
                <a:tc>
                  <a:txBody>
                    <a:bodyPr/>
                    <a:lstStyle/>
                    <a:p>
                      <a:pPr marL="0" marR="0" algn="just">
                        <a:lnSpc>
                          <a:spcPct val="200000"/>
                        </a:lnSpc>
                      </a:pPr>
                      <a:r>
                        <a:rPr lang="en-US" sz="700" dirty="0">
                          <a:effectLst/>
                          <a:latin typeface="Times New Roman" panose="02020603050405020304" pitchFamily="18" charset="0"/>
                          <a:cs typeface="Times New Roman" panose="02020603050405020304" pitchFamily="18" charset="0"/>
                        </a:rPr>
                        <a:t>42.964</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3576" marR="33576"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r h="180848">
                <a:tc>
                  <a:txBody>
                    <a:bodyPr/>
                    <a:lstStyle/>
                    <a:p>
                      <a:pPr marL="0" marR="0" algn="l">
                        <a:lnSpc>
                          <a:spcPct val="200000"/>
                        </a:lnSpc>
                      </a:pPr>
                      <a:r>
                        <a:rPr lang="en-US" sz="700" dirty="0" err="1">
                          <a:solidFill>
                            <a:schemeClr val="tx1"/>
                          </a:solidFill>
                          <a:effectLst/>
                          <a:latin typeface="Times New Roman" panose="02020603050405020304" pitchFamily="18" charset="0"/>
                          <a:cs typeface="Times New Roman" panose="02020603050405020304" pitchFamily="18" charset="0"/>
                        </a:rPr>
                        <a:t>pnranyrec</a:t>
                      </a:r>
                      <a:endParaRPr lang="en-US" sz="7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3576" marR="33576" marT="0" marB="0" anchor="ctr">
                    <a:lnL w="12700" cap="flat" cmpd="sng" algn="ctr">
                      <a:solidFill>
                        <a:schemeClr val="tx1"/>
                      </a:solidFill>
                      <a:prstDash val="solid"/>
                      <a:round/>
                      <a:headEnd type="none" w="med" len="med"/>
                      <a:tailEnd type="none" w="med" len="med"/>
                    </a:lnL>
                  </a:tcPr>
                </a:tc>
                <a:tc>
                  <a:txBody>
                    <a:bodyPr/>
                    <a:lstStyle/>
                    <a:p>
                      <a:pPr marL="0" marR="0" algn="just">
                        <a:lnSpc>
                          <a:spcPct val="200000"/>
                        </a:lnSpc>
                      </a:pPr>
                      <a:r>
                        <a:rPr lang="en-US" sz="700" dirty="0">
                          <a:effectLst/>
                          <a:latin typeface="Times New Roman" panose="02020603050405020304" pitchFamily="18" charset="0"/>
                          <a:cs typeface="Times New Roman" panose="02020603050405020304" pitchFamily="18" charset="0"/>
                        </a:rPr>
                        <a:t>When for most recent pain reliever used.</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3576" marR="33576" marT="0" marB="0" anchor="ctr"/>
                </a:tc>
                <a:tc>
                  <a:txBody>
                    <a:bodyPr/>
                    <a:lstStyle/>
                    <a:p>
                      <a:pPr marL="0" marR="0" algn="just">
                        <a:lnSpc>
                          <a:spcPct val="200000"/>
                        </a:lnSpc>
                      </a:pPr>
                      <a:r>
                        <a:rPr lang="en-US" sz="700" dirty="0">
                          <a:effectLst/>
                          <a:latin typeface="Times New Roman" panose="02020603050405020304" pitchFamily="18" charset="0"/>
                          <a:cs typeface="Times New Roman" panose="02020603050405020304" pitchFamily="18" charset="0"/>
                        </a:rPr>
                        <a:t>41.635</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3576" marR="33576"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180848">
                <a:tc>
                  <a:txBody>
                    <a:bodyPr/>
                    <a:lstStyle/>
                    <a:p>
                      <a:pPr marL="0" marR="0" algn="l">
                        <a:lnSpc>
                          <a:spcPct val="200000"/>
                        </a:lnSpc>
                      </a:pPr>
                      <a:r>
                        <a:rPr lang="en-US" sz="700" dirty="0">
                          <a:solidFill>
                            <a:schemeClr val="tx1"/>
                          </a:solidFill>
                          <a:effectLst/>
                          <a:latin typeface="Times New Roman" panose="02020603050405020304" pitchFamily="18" charset="0"/>
                          <a:cs typeface="Times New Roman" panose="02020603050405020304" pitchFamily="18" charset="0"/>
                        </a:rPr>
                        <a:t>AL30EST</a:t>
                      </a:r>
                      <a:endParaRPr lang="en-US" sz="7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3576" marR="33576" marT="0" marB="0" anchor="ctr">
                    <a:lnL w="12700" cap="flat" cmpd="sng" algn="ctr">
                      <a:solidFill>
                        <a:schemeClr val="tx1"/>
                      </a:solidFill>
                      <a:prstDash val="solid"/>
                      <a:round/>
                      <a:headEnd type="none" w="med" len="med"/>
                      <a:tailEnd type="none" w="med" len="med"/>
                    </a:lnL>
                  </a:tcPr>
                </a:tc>
                <a:tc>
                  <a:txBody>
                    <a:bodyPr/>
                    <a:lstStyle/>
                    <a:p>
                      <a:pPr marL="0" marR="0" algn="just">
                        <a:lnSpc>
                          <a:spcPct val="200000"/>
                        </a:lnSpc>
                      </a:pPr>
                      <a:r>
                        <a:rPr lang="en-US" sz="700" dirty="0">
                          <a:effectLst/>
                          <a:latin typeface="Times New Roman" panose="02020603050405020304" pitchFamily="18" charset="0"/>
                          <a:cs typeface="Times New Roman" panose="02020603050405020304" pitchFamily="18" charset="0"/>
                        </a:rPr>
                        <a:t>The number of days had one or more drinks.</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3576" marR="33576" marT="0" marB="0" anchor="ctr"/>
                </a:tc>
                <a:tc>
                  <a:txBody>
                    <a:bodyPr/>
                    <a:lstStyle/>
                    <a:p>
                      <a:pPr marL="0" marR="0" algn="just">
                        <a:lnSpc>
                          <a:spcPct val="200000"/>
                        </a:lnSpc>
                      </a:pPr>
                      <a:r>
                        <a:rPr lang="en-US" sz="700" dirty="0">
                          <a:effectLst/>
                          <a:latin typeface="Times New Roman" panose="02020603050405020304" pitchFamily="18" charset="0"/>
                          <a:cs typeface="Times New Roman" panose="02020603050405020304" pitchFamily="18" charset="0"/>
                        </a:rPr>
                        <a:t>41.075</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3576" marR="33576"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6"/>
                  </a:ext>
                </a:extLst>
              </a:tr>
              <a:tr h="180848">
                <a:tc>
                  <a:txBody>
                    <a:bodyPr/>
                    <a:lstStyle/>
                    <a:p>
                      <a:pPr marL="0" marR="0" algn="l">
                        <a:lnSpc>
                          <a:spcPct val="200000"/>
                        </a:lnSpc>
                      </a:pPr>
                      <a:r>
                        <a:rPr lang="en-US" sz="700" dirty="0" err="1">
                          <a:solidFill>
                            <a:schemeClr val="tx1"/>
                          </a:solidFill>
                          <a:effectLst/>
                          <a:latin typeface="Times New Roman" panose="02020603050405020304" pitchFamily="18" charset="0"/>
                          <a:cs typeface="Times New Roman" panose="02020603050405020304" pitchFamily="18" charset="0"/>
                        </a:rPr>
                        <a:t>pnrnrec</a:t>
                      </a:r>
                      <a:endParaRPr lang="en-US" sz="7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3576" marR="33576" marT="0" marB="0" anchor="ctr">
                    <a:lnL w="12700" cap="flat" cmpd="sng" algn="ctr">
                      <a:solidFill>
                        <a:schemeClr val="tx1"/>
                      </a:solidFill>
                      <a:prstDash val="solid"/>
                      <a:round/>
                      <a:headEnd type="none" w="med" len="med"/>
                      <a:tailEnd type="none" w="med" len="med"/>
                    </a:lnL>
                  </a:tcPr>
                </a:tc>
                <a:tc>
                  <a:txBody>
                    <a:bodyPr/>
                    <a:lstStyle/>
                    <a:p>
                      <a:pPr marL="0" marR="0" algn="just">
                        <a:lnSpc>
                          <a:spcPct val="200000"/>
                        </a:lnSpc>
                      </a:pPr>
                      <a:r>
                        <a:rPr lang="en-US" sz="700">
                          <a:effectLst/>
                          <a:latin typeface="Times New Roman" panose="02020603050405020304" pitchFamily="18" charset="0"/>
                          <a:cs typeface="Times New Roman" panose="02020603050405020304" pitchFamily="18" charset="0"/>
                        </a:rPr>
                        <a:t>Recent nonmedical use of pain relievers.</a:t>
                      </a:r>
                      <a:endParaRPr lang="en-US"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33576" marR="33576" marT="0" marB="0" anchor="ctr"/>
                </a:tc>
                <a:tc>
                  <a:txBody>
                    <a:bodyPr/>
                    <a:lstStyle/>
                    <a:p>
                      <a:pPr marL="0" marR="0" algn="just">
                        <a:lnSpc>
                          <a:spcPct val="200000"/>
                        </a:lnSpc>
                      </a:pPr>
                      <a:r>
                        <a:rPr lang="en-US" sz="700" dirty="0">
                          <a:effectLst/>
                          <a:latin typeface="Times New Roman" panose="02020603050405020304" pitchFamily="18" charset="0"/>
                          <a:cs typeface="Times New Roman" panose="02020603050405020304" pitchFamily="18" charset="0"/>
                        </a:rPr>
                        <a:t>40.161</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3576" marR="33576"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7"/>
                  </a:ext>
                </a:extLst>
              </a:tr>
              <a:tr h="180848">
                <a:tc>
                  <a:txBody>
                    <a:bodyPr/>
                    <a:lstStyle/>
                    <a:p>
                      <a:pPr marL="0" marR="0" algn="l">
                        <a:lnSpc>
                          <a:spcPct val="200000"/>
                        </a:lnSpc>
                      </a:pPr>
                      <a:r>
                        <a:rPr lang="en-US" sz="700" dirty="0" err="1">
                          <a:solidFill>
                            <a:schemeClr val="tx1"/>
                          </a:solidFill>
                          <a:effectLst/>
                          <a:latin typeface="Times New Roman" panose="02020603050405020304" pitchFamily="18" charset="0"/>
                          <a:cs typeface="Times New Roman" panose="02020603050405020304" pitchFamily="18" charset="0"/>
                        </a:rPr>
                        <a:t>inhalrec</a:t>
                      </a:r>
                      <a:endParaRPr lang="en-US" sz="7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3576" marR="33576" marT="0" marB="0" anchor="ctr">
                    <a:lnL w="12700" cap="flat" cmpd="sng" algn="ctr">
                      <a:solidFill>
                        <a:schemeClr val="tx1"/>
                      </a:solidFill>
                      <a:prstDash val="solid"/>
                      <a:round/>
                      <a:headEnd type="none" w="med" len="med"/>
                      <a:tailEnd type="none" w="med" len="med"/>
                    </a:lnL>
                  </a:tcPr>
                </a:tc>
                <a:tc>
                  <a:txBody>
                    <a:bodyPr/>
                    <a:lstStyle/>
                    <a:p>
                      <a:pPr marL="0" marR="0" algn="just">
                        <a:lnSpc>
                          <a:spcPct val="200000"/>
                        </a:lnSpc>
                      </a:pPr>
                      <a:r>
                        <a:rPr lang="en-US" sz="700">
                          <a:effectLst/>
                          <a:latin typeface="Times New Roman" panose="02020603050405020304" pitchFamily="18" charset="0"/>
                          <a:cs typeface="Times New Roman" panose="02020603050405020304" pitchFamily="18" charset="0"/>
                        </a:rPr>
                        <a:t>Whether inhalants were recently used.</a:t>
                      </a:r>
                      <a:endParaRPr lang="en-US"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33576" marR="33576" marT="0" marB="0" anchor="ctr"/>
                </a:tc>
                <a:tc>
                  <a:txBody>
                    <a:bodyPr/>
                    <a:lstStyle/>
                    <a:p>
                      <a:pPr marL="0" marR="0" algn="just">
                        <a:lnSpc>
                          <a:spcPct val="200000"/>
                        </a:lnSpc>
                      </a:pPr>
                      <a:r>
                        <a:rPr lang="en-US" sz="700" dirty="0">
                          <a:effectLst/>
                          <a:latin typeface="Times New Roman" panose="02020603050405020304" pitchFamily="18" charset="0"/>
                          <a:cs typeface="Times New Roman" panose="02020603050405020304" pitchFamily="18" charset="0"/>
                        </a:rPr>
                        <a:t>39.984</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3576" marR="33576"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8"/>
                  </a:ext>
                </a:extLst>
              </a:tr>
              <a:tr h="180848">
                <a:tc>
                  <a:txBody>
                    <a:bodyPr/>
                    <a:lstStyle/>
                    <a:p>
                      <a:pPr marL="0" marR="0" algn="l">
                        <a:lnSpc>
                          <a:spcPct val="200000"/>
                        </a:lnSpc>
                      </a:pPr>
                      <a:r>
                        <a:rPr lang="en-US" sz="700" dirty="0" err="1">
                          <a:solidFill>
                            <a:schemeClr val="tx1"/>
                          </a:solidFill>
                          <a:effectLst/>
                          <a:latin typeface="Times New Roman" panose="02020603050405020304" pitchFamily="18" charset="0"/>
                          <a:cs typeface="Times New Roman" panose="02020603050405020304" pitchFamily="18" charset="0"/>
                        </a:rPr>
                        <a:t>herever</a:t>
                      </a:r>
                      <a:endParaRPr lang="en-US" sz="7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3576" marR="33576" marT="0" marB="0" anchor="ctr">
                    <a:lnL w="12700" cap="flat" cmpd="sng" algn="ctr">
                      <a:solidFill>
                        <a:schemeClr val="tx1"/>
                      </a:solidFill>
                      <a:prstDash val="solid"/>
                      <a:round/>
                      <a:headEnd type="none" w="med" len="med"/>
                      <a:tailEnd type="none" w="med" len="med"/>
                    </a:lnL>
                  </a:tcPr>
                </a:tc>
                <a:tc>
                  <a:txBody>
                    <a:bodyPr/>
                    <a:lstStyle/>
                    <a:p>
                      <a:pPr marL="0" marR="0" algn="just">
                        <a:lnSpc>
                          <a:spcPct val="200000"/>
                        </a:lnSpc>
                      </a:pPr>
                      <a:r>
                        <a:rPr lang="en-US" sz="700">
                          <a:solidFill>
                            <a:schemeClr val="tx1"/>
                          </a:solidFill>
                          <a:effectLst/>
                          <a:latin typeface="Times New Roman" panose="02020603050405020304" pitchFamily="18" charset="0"/>
                          <a:cs typeface="Times New Roman" panose="02020603050405020304" pitchFamily="18" charset="0"/>
                        </a:rPr>
                        <a:t>If heroin has ever been used.</a:t>
                      </a:r>
                      <a:endParaRPr lang="en-US" sz="7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3576" marR="33576" marT="0" marB="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700" dirty="0">
                          <a:solidFill>
                            <a:schemeClr val="tx1"/>
                          </a:solidFill>
                          <a:effectLst/>
                          <a:latin typeface="Times New Roman" panose="02020603050405020304" pitchFamily="18" charset="0"/>
                          <a:cs typeface="Times New Roman" panose="02020603050405020304" pitchFamily="18" charset="0"/>
                        </a:rPr>
                        <a:t>38.929 </a:t>
                      </a:r>
                    </a:p>
                  </a:txBody>
                  <a:tcPr marL="33576" marR="33576"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9"/>
                  </a:ext>
                </a:extLst>
              </a:tr>
              <a:tr h="180848">
                <a:tc>
                  <a:txBody>
                    <a:bodyPr/>
                    <a:lstStyle/>
                    <a:p>
                      <a:pPr marL="0" marR="0" algn="l">
                        <a:lnSpc>
                          <a:spcPct val="200000"/>
                        </a:lnSpc>
                      </a:pPr>
                      <a:r>
                        <a:rPr lang="en-US" sz="700" dirty="0" err="1">
                          <a:solidFill>
                            <a:schemeClr val="tx1"/>
                          </a:solidFill>
                          <a:effectLst/>
                          <a:latin typeface="Times New Roman" panose="02020603050405020304" pitchFamily="18" charset="0"/>
                          <a:cs typeface="Times New Roman" panose="02020603050405020304" pitchFamily="18" charset="0"/>
                        </a:rPr>
                        <a:t>cigarrec</a:t>
                      </a:r>
                      <a:endParaRPr lang="en-US" sz="7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3576" marR="33576" marT="0" marB="0" anchor="ctr">
                    <a:lnL w="12700" cap="flat" cmpd="sng" algn="ctr">
                      <a:solidFill>
                        <a:schemeClr val="tx1"/>
                      </a:solidFill>
                      <a:prstDash val="solid"/>
                      <a:round/>
                      <a:headEnd type="none" w="med" len="med"/>
                      <a:tailEnd type="none" w="med" len="med"/>
                    </a:lnL>
                  </a:tcPr>
                </a:tc>
                <a:tc>
                  <a:txBody>
                    <a:bodyPr/>
                    <a:lstStyle/>
                    <a:p>
                      <a:pPr marL="0" marR="0" algn="just">
                        <a:lnSpc>
                          <a:spcPct val="200000"/>
                        </a:lnSpc>
                      </a:pPr>
                      <a:r>
                        <a:rPr lang="en-US" sz="700">
                          <a:effectLst/>
                          <a:latin typeface="Times New Roman" panose="02020603050405020304" pitchFamily="18" charset="0"/>
                          <a:cs typeface="Times New Roman" panose="02020603050405020304" pitchFamily="18" charset="0"/>
                        </a:rPr>
                        <a:t>Time since last smoked Cigar.</a:t>
                      </a:r>
                      <a:endParaRPr lang="en-US"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33576" marR="33576" marT="0" marB="0" anchor="ctr"/>
                </a:tc>
                <a:tc>
                  <a:txBody>
                    <a:bodyPr/>
                    <a:lstStyle/>
                    <a:p>
                      <a:pPr marL="0" marR="0" algn="just">
                        <a:lnSpc>
                          <a:spcPct val="200000"/>
                        </a:lnSpc>
                      </a:pPr>
                      <a:r>
                        <a:rPr lang="en-US" sz="700" dirty="0">
                          <a:effectLst/>
                          <a:latin typeface="Times New Roman" panose="02020603050405020304" pitchFamily="18" charset="0"/>
                          <a:cs typeface="Times New Roman" panose="02020603050405020304" pitchFamily="18" charset="0"/>
                        </a:rPr>
                        <a:t>38.778</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3576" marR="33576"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0"/>
                  </a:ext>
                </a:extLst>
              </a:tr>
              <a:tr h="180848">
                <a:tc>
                  <a:txBody>
                    <a:bodyPr/>
                    <a:lstStyle/>
                    <a:p>
                      <a:pPr marL="0" marR="0" algn="l">
                        <a:lnSpc>
                          <a:spcPct val="200000"/>
                        </a:lnSpc>
                      </a:pPr>
                      <a:r>
                        <a:rPr lang="en-US" sz="700" dirty="0" err="1">
                          <a:solidFill>
                            <a:schemeClr val="tx1"/>
                          </a:solidFill>
                          <a:effectLst/>
                          <a:latin typeface="Times New Roman" panose="02020603050405020304" pitchFamily="18" charset="0"/>
                          <a:cs typeface="Times New Roman" panose="02020603050405020304" pitchFamily="18" charset="0"/>
                        </a:rPr>
                        <a:t>mjyrsmoke</a:t>
                      </a:r>
                      <a:endParaRPr lang="en-US" sz="7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3576" marR="33576" marT="0" marB="0" anchor="ctr">
                    <a:lnL w="12700" cap="flat" cmpd="sng" algn="ctr">
                      <a:solidFill>
                        <a:schemeClr val="tx1"/>
                      </a:solidFill>
                      <a:prstDash val="solid"/>
                      <a:round/>
                      <a:headEnd type="none" w="med" len="med"/>
                      <a:tailEnd type="none" w="med" len="med"/>
                    </a:lnL>
                  </a:tcPr>
                </a:tc>
                <a:tc>
                  <a:txBody>
                    <a:bodyPr/>
                    <a:lstStyle/>
                    <a:p>
                      <a:pPr marL="0" marR="0" algn="just">
                        <a:lnSpc>
                          <a:spcPct val="200000"/>
                        </a:lnSpc>
                      </a:pPr>
                      <a:r>
                        <a:rPr lang="en-US" sz="700">
                          <a:effectLst/>
                          <a:latin typeface="Times New Roman" panose="02020603050405020304" pitchFamily="18" charset="0"/>
                          <a:cs typeface="Times New Roman" panose="02020603050405020304" pitchFamily="18" charset="0"/>
                        </a:rPr>
                        <a:t>Did you smoke marijuana within last year.</a:t>
                      </a:r>
                      <a:endParaRPr lang="en-US"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33576" marR="33576" marT="0" marB="0" anchor="ctr"/>
                </a:tc>
                <a:tc>
                  <a:txBody>
                    <a:bodyPr/>
                    <a:lstStyle/>
                    <a:p>
                      <a:pPr marL="0" marR="0" algn="just">
                        <a:lnSpc>
                          <a:spcPct val="200000"/>
                        </a:lnSpc>
                      </a:pPr>
                      <a:r>
                        <a:rPr lang="en-US" sz="700" dirty="0">
                          <a:effectLst/>
                          <a:latin typeface="Times New Roman" panose="02020603050405020304" pitchFamily="18" charset="0"/>
                          <a:cs typeface="Times New Roman" panose="02020603050405020304" pitchFamily="18" charset="0"/>
                        </a:rPr>
                        <a:t>38.078</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3576" marR="33576"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1"/>
                  </a:ext>
                </a:extLst>
              </a:tr>
              <a:tr h="180848">
                <a:tc>
                  <a:txBody>
                    <a:bodyPr/>
                    <a:lstStyle/>
                    <a:p>
                      <a:pPr marL="0" marR="0" algn="l">
                        <a:lnSpc>
                          <a:spcPct val="200000"/>
                        </a:lnSpc>
                      </a:pPr>
                      <a:r>
                        <a:rPr lang="en-US" sz="700" dirty="0" err="1">
                          <a:solidFill>
                            <a:schemeClr val="tx1"/>
                          </a:solidFill>
                          <a:effectLst/>
                          <a:latin typeface="Times New Roman" panose="02020603050405020304" pitchFamily="18" charset="0"/>
                          <a:cs typeface="Times New Roman" panose="02020603050405020304" pitchFamily="18" charset="0"/>
                        </a:rPr>
                        <a:t>crkever</a:t>
                      </a:r>
                      <a:endParaRPr lang="en-US" sz="7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3576" marR="33576" marT="0" marB="0" anchor="ctr">
                    <a:lnL w="12700" cap="flat" cmpd="sng" algn="ctr">
                      <a:solidFill>
                        <a:schemeClr val="tx1"/>
                      </a:solidFill>
                      <a:prstDash val="solid"/>
                      <a:round/>
                      <a:headEnd type="none" w="med" len="med"/>
                      <a:tailEnd type="none" w="med" len="med"/>
                    </a:lnL>
                  </a:tcPr>
                </a:tc>
                <a:tc>
                  <a:txBody>
                    <a:bodyPr/>
                    <a:lstStyle/>
                    <a:p>
                      <a:pPr marL="0" marR="0" algn="just">
                        <a:lnSpc>
                          <a:spcPct val="200000"/>
                        </a:lnSpc>
                      </a:pPr>
                      <a:r>
                        <a:rPr lang="en-US" sz="700">
                          <a:effectLst/>
                          <a:latin typeface="Times New Roman" panose="02020603050405020304" pitchFamily="18" charset="0"/>
                          <a:cs typeface="Times New Roman" panose="02020603050405020304" pitchFamily="18" charset="0"/>
                        </a:rPr>
                        <a:t>Ever used crack.</a:t>
                      </a:r>
                      <a:endParaRPr lang="en-US"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33576" marR="33576" marT="0" marB="0" anchor="ctr"/>
                </a:tc>
                <a:tc>
                  <a:txBody>
                    <a:bodyPr/>
                    <a:lstStyle/>
                    <a:p>
                      <a:pPr marL="0" marR="0" algn="just">
                        <a:lnSpc>
                          <a:spcPct val="200000"/>
                        </a:lnSpc>
                      </a:pPr>
                      <a:r>
                        <a:rPr lang="en-US" sz="700" dirty="0">
                          <a:effectLst/>
                          <a:latin typeface="Times New Roman" panose="02020603050405020304" pitchFamily="18" charset="0"/>
                          <a:cs typeface="Times New Roman" panose="02020603050405020304" pitchFamily="18" charset="0"/>
                        </a:rPr>
                        <a:t>35.674</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3576" marR="33576"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2"/>
                  </a:ext>
                </a:extLst>
              </a:tr>
              <a:tr h="180848">
                <a:tc>
                  <a:txBody>
                    <a:bodyPr/>
                    <a:lstStyle/>
                    <a:p>
                      <a:pPr marL="0" marR="0" algn="l">
                        <a:lnSpc>
                          <a:spcPct val="200000"/>
                        </a:lnSpc>
                      </a:pPr>
                      <a:r>
                        <a:rPr lang="en-US" sz="700" dirty="0" err="1">
                          <a:solidFill>
                            <a:schemeClr val="tx1"/>
                          </a:solidFill>
                          <a:effectLst/>
                          <a:latin typeface="Times New Roman" panose="02020603050405020304" pitchFamily="18" charset="0"/>
                          <a:cs typeface="Times New Roman" panose="02020603050405020304" pitchFamily="18" charset="0"/>
                        </a:rPr>
                        <a:t>mjrec</a:t>
                      </a:r>
                      <a:endParaRPr lang="en-US" sz="7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3576" marR="33576" marT="0" marB="0" anchor="ctr">
                    <a:lnL w="12700" cap="flat" cmpd="sng" algn="ctr">
                      <a:solidFill>
                        <a:schemeClr val="tx1"/>
                      </a:solidFill>
                      <a:prstDash val="solid"/>
                      <a:round/>
                      <a:headEnd type="none" w="med" len="med"/>
                      <a:tailEnd type="none" w="med" len="med"/>
                    </a:lnL>
                  </a:tcPr>
                </a:tc>
                <a:tc>
                  <a:txBody>
                    <a:bodyPr/>
                    <a:lstStyle/>
                    <a:p>
                      <a:pPr marL="0" marR="0" algn="just">
                        <a:lnSpc>
                          <a:spcPct val="200000"/>
                        </a:lnSpc>
                      </a:pPr>
                      <a:r>
                        <a:rPr lang="en-US" sz="700">
                          <a:effectLst/>
                          <a:latin typeface="Times New Roman" panose="02020603050405020304" pitchFamily="18" charset="0"/>
                          <a:cs typeface="Times New Roman" panose="02020603050405020304" pitchFamily="18" charset="0"/>
                        </a:rPr>
                        <a:t>When last smoked marijuana.</a:t>
                      </a:r>
                      <a:endParaRPr lang="en-US"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33576" marR="33576" marT="0" marB="0" anchor="ctr"/>
                </a:tc>
                <a:tc>
                  <a:txBody>
                    <a:bodyPr/>
                    <a:lstStyle/>
                    <a:p>
                      <a:pPr marL="0" marR="0" algn="just">
                        <a:lnSpc>
                          <a:spcPct val="200000"/>
                        </a:lnSpc>
                      </a:pPr>
                      <a:r>
                        <a:rPr lang="en-US" sz="700" dirty="0">
                          <a:effectLst/>
                          <a:latin typeface="Times New Roman" panose="02020603050405020304" pitchFamily="18" charset="0"/>
                          <a:cs typeface="Times New Roman" panose="02020603050405020304" pitchFamily="18" charset="0"/>
                        </a:rPr>
                        <a:t>35.561</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3576" marR="33576"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3"/>
                  </a:ext>
                </a:extLst>
              </a:tr>
              <a:tr h="180848">
                <a:tc>
                  <a:txBody>
                    <a:bodyPr/>
                    <a:lstStyle/>
                    <a:p>
                      <a:pPr marL="0" marR="0" algn="l">
                        <a:lnSpc>
                          <a:spcPct val="200000"/>
                        </a:lnSpc>
                      </a:pPr>
                      <a:r>
                        <a:rPr lang="en-US" sz="700" dirty="0" err="1">
                          <a:solidFill>
                            <a:schemeClr val="tx1"/>
                          </a:solidFill>
                          <a:effectLst/>
                          <a:latin typeface="Times New Roman" panose="02020603050405020304" pitchFamily="18" charset="0"/>
                          <a:cs typeface="Times New Roman" panose="02020603050405020304" pitchFamily="18" charset="0"/>
                        </a:rPr>
                        <a:t>mrbstway</a:t>
                      </a:r>
                      <a:endParaRPr lang="en-US" sz="7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3576" marR="33576" marT="0" marB="0" anchor="ctr">
                    <a:lnL w="12700" cap="flat" cmpd="sng" algn="ctr">
                      <a:solidFill>
                        <a:schemeClr val="tx1"/>
                      </a:solidFill>
                      <a:prstDash val="solid"/>
                      <a:round/>
                      <a:headEnd type="none" w="med" len="med"/>
                      <a:tailEnd type="none" w="med" len="med"/>
                    </a:lnL>
                  </a:tcPr>
                </a:tc>
                <a:tc>
                  <a:txBody>
                    <a:bodyPr/>
                    <a:lstStyle/>
                    <a:p>
                      <a:pPr marL="0" marR="0" algn="just">
                        <a:lnSpc>
                          <a:spcPct val="200000"/>
                        </a:lnSpc>
                      </a:pPr>
                      <a:r>
                        <a:rPr lang="en-US" sz="700">
                          <a:effectLst/>
                          <a:latin typeface="Times New Roman" panose="02020603050405020304" pitchFamily="18" charset="0"/>
                          <a:cs typeface="Times New Roman" panose="02020603050405020304" pitchFamily="18" charset="0"/>
                        </a:rPr>
                        <a:t>Most recent method marijuana was used.</a:t>
                      </a:r>
                      <a:endParaRPr lang="en-US"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33576" marR="33576" marT="0" marB="0" anchor="ctr"/>
                </a:tc>
                <a:tc>
                  <a:txBody>
                    <a:bodyPr/>
                    <a:lstStyle/>
                    <a:p>
                      <a:pPr marL="0" marR="0" algn="just">
                        <a:lnSpc>
                          <a:spcPct val="200000"/>
                        </a:lnSpc>
                      </a:pPr>
                      <a:r>
                        <a:rPr lang="en-US" sz="700" dirty="0">
                          <a:effectLst/>
                          <a:latin typeface="Times New Roman" panose="02020603050405020304" pitchFamily="18" charset="0"/>
                          <a:cs typeface="Times New Roman" panose="02020603050405020304" pitchFamily="18" charset="0"/>
                        </a:rPr>
                        <a:t>34.655</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3576" marR="33576"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4"/>
                  </a:ext>
                </a:extLst>
              </a:tr>
              <a:tr h="180848">
                <a:tc>
                  <a:txBody>
                    <a:bodyPr/>
                    <a:lstStyle/>
                    <a:p>
                      <a:pPr marL="0" marR="0" algn="l">
                        <a:lnSpc>
                          <a:spcPct val="200000"/>
                        </a:lnSpc>
                      </a:pPr>
                      <a:r>
                        <a:rPr lang="en-US" sz="700" dirty="0" err="1">
                          <a:solidFill>
                            <a:schemeClr val="tx1"/>
                          </a:solidFill>
                          <a:effectLst/>
                          <a:latin typeface="Times New Roman" panose="02020603050405020304" pitchFamily="18" charset="0"/>
                          <a:cs typeface="Times New Roman" panose="02020603050405020304" pitchFamily="18" charset="0"/>
                        </a:rPr>
                        <a:t>ecstmolly</a:t>
                      </a:r>
                      <a:endParaRPr lang="en-US" sz="7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3576" marR="33576" marT="0" marB="0" anchor="ctr">
                    <a:lnL w="12700" cap="flat" cmpd="sng" algn="ctr">
                      <a:solidFill>
                        <a:schemeClr val="tx1"/>
                      </a:solidFill>
                      <a:prstDash val="solid"/>
                      <a:round/>
                      <a:headEnd type="none" w="med" len="med"/>
                      <a:tailEnd type="none" w="med" len="med"/>
                    </a:lnL>
                  </a:tcPr>
                </a:tc>
                <a:tc>
                  <a:txBody>
                    <a:bodyPr/>
                    <a:lstStyle/>
                    <a:p>
                      <a:pPr marL="0" marR="0" algn="just">
                        <a:lnSpc>
                          <a:spcPct val="200000"/>
                        </a:lnSpc>
                      </a:pPr>
                      <a:r>
                        <a:rPr lang="en-US" sz="700">
                          <a:effectLst/>
                          <a:latin typeface="Times New Roman" panose="02020603050405020304" pitchFamily="18" charset="0"/>
                          <a:cs typeface="Times New Roman" panose="02020603050405020304" pitchFamily="18" charset="0"/>
                        </a:rPr>
                        <a:t>Ever used MDMA/ecstasy</a:t>
                      </a:r>
                      <a:endParaRPr lang="en-US"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33576" marR="33576" marT="0" marB="0" anchor="ctr"/>
                </a:tc>
                <a:tc>
                  <a:txBody>
                    <a:bodyPr/>
                    <a:lstStyle/>
                    <a:p>
                      <a:pPr marL="0" marR="0" algn="just">
                        <a:lnSpc>
                          <a:spcPct val="200000"/>
                        </a:lnSpc>
                      </a:pPr>
                      <a:r>
                        <a:rPr lang="en-US" sz="700" dirty="0">
                          <a:effectLst/>
                          <a:latin typeface="Times New Roman" panose="02020603050405020304" pitchFamily="18" charset="0"/>
                          <a:cs typeface="Times New Roman" panose="02020603050405020304" pitchFamily="18" charset="0"/>
                        </a:rPr>
                        <a:t>34.573</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3576" marR="33576"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5"/>
                  </a:ext>
                </a:extLst>
              </a:tr>
              <a:tr h="180848">
                <a:tc>
                  <a:txBody>
                    <a:bodyPr/>
                    <a:lstStyle/>
                    <a:p>
                      <a:pPr marL="0" marR="0" algn="l">
                        <a:lnSpc>
                          <a:spcPct val="200000"/>
                        </a:lnSpc>
                      </a:pPr>
                      <a:r>
                        <a:rPr lang="en-US" sz="700" dirty="0">
                          <a:solidFill>
                            <a:schemeClr val="tx1"/>
                          </a:solidFill>
                          <a:effectLst/>
                          <a:latin typeface="Times New Roman" panose="02020603050405020304" pitchFamily="18" charset="0"/>
                          <a:cs typeface="Times New Roman" panose="02020603050405020304" pitchFamily="18" charset="0"/>
                        </a:rPr>
                        <a:t>peyote</a:t>
                      </a:r>
                      <a:endParaRPr lang="en-US" sz="7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3576" marR="33576" marT="0" marB="0" anchor="ctr">
                    <a:lnL w="12700" cap="flat" cmpd="sng" algn="ctr">
                      <a:solidFill>
                        <a:schemeClr val="tx1"/>
                      </a:solidFill>
                      <a:prstDash val="solid"/>
                      <a:round/>
                      <a:headEnd type="none" w="med" len="med"/>
                      <a:tailEnd type="none" w="med" len="med"/>
                    </a:lnL>
                  </a:tcPr>
                </a:tc>
                <a:tc>
                  <a:txBody>
                    <a:bodyPr/>
                    <a:lstStyle/>
                    <a:p>
                      <a:pPr marL="0" marR="0" algn="just">
                        <a:lnSpc>
                          <a:spcPct val="200000"/>
                        </a:lnSpc>
                      </a:pPr>
                      <a:r>
                        <a:rPr lang="en-US" sz="700">
                          <a:effectLst/>
                          <a:latin typeface="Times New Roman" panose="02020603050405020304" pitchFamily="18" charset="0"/>
                          <a:cs typeface="Times New Roman" panose="02020603050405020304" pitchFamily="18" charset="0"/>
                        </a:rPr>
                        <a:t>Ever used peyote (is a hallucinogen)</a:t>
                      </a:r>
                      <a:endParaRPr lang="en-US" sz="700">
                        <a:effectLst/>
                        <a:latin typeface="Times New Roman" panose="02020603050405020304" pitchFamily="18" charset="0"/>
                        <a:ea typeface="Calibri" panose="020F0502020204030204" pitchFamily="34" charset="0"/>
                        <a:cs typeface="Times New Roman" panose="02020603050405020304" pitchFamily="18" charset="0"/>
                      </a:endParaRPr>
                    </a:p>
                  </a:txBody>
                  <a:tcPr marL="33576" marR="33576" marT="0" marB="0" anchor="ctr"/>
                </a:tc>
                <a:tc>
                  <a:txBody>
                    <a:bodyPr/>
                    <a:lstStyle/>
                    <a:p>
                      <a:pPr marL="0" marR="0" algn="just">
                        <a:lnSpc>
                          <a:spcPct val="200000"/>
                        </a:lnSpc>
                      </a:pPr>
                      <a:r>
                        <a:rPr lang="en-US" sz="700" dirty="0">
                          <a:effectLst/>
                          <a:latin typeface="Times New Roman" panose="02020603050405020304" pitchFamily="18" charset="0"/>
                          <a:cs typeface="Times New Roman" panose="02020603050405020304" pitchFamily="18" charset="0"/>
                        </a:rPr>
                        <a:t>34.302</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3576" marR="33576"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6"/>
                  </a:ext>
                </a:extLst>
              </a:tr>
              <a:tr h="180848">
                <a:tc>
                  <a:txBody>
                    <a:bodyPr/>
                    <a:lstStyle/>
                    <a:p>
                      <a:pPr marL="0" marR="0" algn="l">
                        <a:lnSpc>
                          <a:spcPct val="200000"/>
                        </a:lnSpc>
                      </a:pPr>
                      <a:r>
                        <a:rPr lang="en-US" sz="700" dirty="0">
                          <a:solidFill>
                            <a:schemeClr val="tx1"/>
                          </a:solidFill>
                          <a:effectLst/>
                          <a:latin typeface="Times New Roman" panose="02020603050405020304" pitchFamily="18" charset="0"/>
                          <a:cs typeface="Times New Roman" panose="02020603050405020304" pitchFamily="18" charset="0"/>
                        </a:rPr>
                        <a:t>PNRNM30D</a:t>
                      </a:r>
                      <a:endParaRPr lang="en-US" sz="7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3576" marR="33576" marT="0" marB="0" anchor="ctr">
                    <a:lnL w="12700" cap="flat" cmpd="sng" algn="ctr">
                      <a:solidFill>
                        <a:schemeClr val="tx1"/>
                      </a:solidFill>
                      <a:prstDash val="solid"/>
                      <a:round/>
                      <a:headEnd type="none" w="med" len="med"/>
                      <a:tailEnd type="none" w="med" len="med"/>
                    </a:lnL>
                  </a:tcPr>
                </a:tc>
                <a:tc>
                  <a:txBody>
                    <a:bodyPr/>
                    <a:lstStyle/>
                    <a:p>
                      <a:pPr marL="0" marR="0" algn="just">
                        <a:lnSpc>
                          <a:spcPct val="200000"/>
                        </a:lnSpc>
                      </a:pPr>
                      <a:r>
                        <a:rPr lang="en-US" sz="700" dirty="0">
                          <a:effectLst/>
                          <a:latin typeface="Times New Roman" panose="02020603050405020304" pitchFamily="18" charset="0"/>
                          <a:cs typeface="Times New Roman" panose="02020603050405020304" pitchFamily="18" charset="0"/>
                        </a:rPr>
                        <a:t>Pain reliever nonmedical use in the past 30 days</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3576" marR="33576" marT="0" marB="0" anchor="ctr"/>
                </a:tc>
                <a:tc>
                  <a:txBody>
                    <a:bodyPr/>
                    <a:lstStyle/>
                    <a:p>
                      <a:pPr marL="0" marR="0" algn="just">
                        <a:lnSpc>
                          <a:spcPct val="200000"/>
                        </a:lnSpc>
                      </a:pPr>
                      <a:r>
                        <a:rPr lang="en-US" sz="700" dirty="0">
                          <a:effectLst/>
                          <a:latin typeface="Times New Roman" panose="02020603050405020304" pitchFamily="18" charset="0"/>
                          <a:cs typeface="Times New Roman" panose="02020603050405020304" pitchFamily="18" charset="0"/>
                        </a:rPr>
                        <a:t>34.130</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3576" marR="33576"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7"/>
                  </a:ext>
                </a:extLst>
              </a:tr>
              <a:tr h="180848">
                <a:tc>
                  <a:txBody>
                    <a:bodyPr/>
                    <a:lstStyle/>
                    <a:p>
                      <a:pPr marL="0" marR="0" algn="l">
                        <a:lnSpc>
                          <a:spcPct val="200000"/>
                        </a:lnSpc>
                      </a:pPr>
                      <a:r>
                        <a:rPr lang="en-US" sz="700" dirty="0">
                          <a:solidFill>
                            <a:schemeClr val="tx1"/>
                          </a:solidFill>
                          <a:effectLst/>
                          <a:latin typeface="Times New Roman" panose="02020603050405020304" pitchFamily="18" charset="0"/>
                          <a:cs typeface="Times New Roman" panose="02020603050405020304" pitchFamily="18" charset="0"/>
                        </a:rPr>
                        <a:t>NRNM30AL</a:t>
                      </a:r>
                      <a:endParaRPr lang="en-US" sz="7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3576" marR="33576" marT="0" marB="0" anchor="ctr">
                    <a:lnL w="12700" cap="flat" cmpd="sng" algn="ctr">
                      <a:solidFill>
                        <a:schemeClr val="tx1"/>
                      </a:solidFill>
                      <a:prstDash val="solid"/>
                      <a:round/>
                      <a:headEnd type="none" w="med" len="med"/>
                      <a:tailEnd type="none" w="med" len="med"/>
                    </a:lnL>
                  </a:tcPr>
                </a:tc>
                <a:tc>
                  <a:txBody>
                    <a:bodyPr/>
                    <a:lstStyle/>
                    <a:p>
                      <a:pPr marL="0" marR="0" algn="just">
                        <a:lnSpc>
                          <a:spcPct val="200000"/>
                        </a:lnSpc>
                      </a:pPr>
                      <a:r>
                        <a:rPr lang="en-US" sz="700" dirty="0">
                          <a:effectLst/>
                          <a:latin typeface="Times New Roman" panose="02020603050405020304" pitchFamily="18" charset="0"/>
                          <a:cs typeface="Times New Roman" panose="02020603050405020304" pitchFamily="18" charset="0"/>
                        </a:rPr>
                        <a:t>Nonmedical alcohol use in the past 30 days.</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3576" marR="33576" marT="0" marB="0" anchor="ctr"/>
                </a:tc>
                <a:tc>
                  <a:txBody>
                    <a:bodyPr/>
                    <a:lstStyle/>
                    <a:p>
                      <a:pPr marL="0" marR="0" algn="just">
                        <a:lnSpc>
                          <a:spcPct val="200000"/>
                        </a:lnSpc>
                      </a:pPr>
                      <a:r>
                        <a:rPr lang="en-US" sz="700" dirty="0">
                          <a:effectLst/>
                          <a:latin typeface="Times New Roman" panose="02020603050405020304" pitchFamily="18" charset="0"/>
                          <a:cs typeface="Times New Roman" panose="02020603050405020304" pitchFamily="18" charset="0"/>
                        </a:rPr>
                        <a:t>33.814</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3576" marR="33576"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8"/>
                  </a:ext>
                </a:extLst>
              </a:tr>
              <a:tr h="180848">
                <a:tc>
                  <a:txBody>
                    <a:bodyPr/>
                    <a:lstStyle/>
                    <a:p>
                      <a:pPr marL="0" marR="0" algn="l">
                        <a:lnSpc>
                          <a:spcPct val="200000"/>
                        </a:lnSpc>
                      </a:pPr>
                      <a:r>
                        <a:rPr lang="en-US" sz="700" dirty="0" err="1">
                          <a:solidFill>
                            <a:schemeClr val="tx1"/>
                          </a:solidFill>
                          <a:effectLst/>
                          <a:latin typeface="Times New Roman" panose="02020603050405020304" pitchFamily="18" charset="0"/>
                          <a:cs typeface="Times New Roman" panose="02020603050405020304" pitchFamily="18" charset="0"/>
                        </a:rPr>
                        <a:t>cocever</a:t>
                      </a:r>
                      <a:endParaRPr lang="en-US" sz="7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3576" marR="33576" marT="0" marB="0" anchor="ctr">
                    <a:lnL w="12700" cap="flat" cmpd="sng" algn="ctr">
                      <a:solidFill>
                        <a:schemeClr val="tx1"/>
                      </a:solidFill>
                      <a:prstDash val="solid"/>
                      <a:round/>
                      <a:headEnd type="none" w="med" len="med"/>
                      <a:tailEnd type="none" w="med" len="med"/>
                    </a:lnL>
                  </a:tcPr>
                </a:tc>
                <a:tc>
                  <a:txBody>
                    <a:bodyPr/>
                    <a:lstStyle/>
                    <a:p>
                      <a:pPr marL="0" marR="0" algn="just">
                        <a:lnSpc>
                          <a:spcPct val="200000"/>
                        </a:lnSpc>
                      </a:pPr>
                      <a:r>
                        <a:rPr lang="en-US" sz="700" dirty="0">
                          <a:effectLst/>
                          <a:latin typeface="Times New Roman" panose="02020603050405020304" pitchFamily="18" charset="0"/>
                          <a:cs typeface="Times New Roman" panose="02020603050405020304" pitchFamily="18" charset="0"/>
                        </a:rPr>
                        <a:t>Indicates if cocaine was ever used.</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3576" marR="33576" marT="0" marB="0" anchor="ctr"/>
                </a:tc>
                <a:tc>
                  <a:txBody>
                    <a:bodyPr/>
                    <a:lstStyle/>
                    <a:p>
                      <a:pPr marL="0" marR="0" algn="just">
                        <a:lnSpc>
                          <a:spcPct val="200000"/>
                        </a:lnSpc>
                      </a:pPr>
                      <a:r>
                        <a:rPr lang="en-US" sz="700" dirty="0">
                          <a:effectLst/>
                          <a:latin typeface="Times New Roman" panose="02020603050405020304" pitchFamily="18" charset="0"/>
                          <a:cs typeface="Times New Roman" panose="02020603050405020304" pitchFamily="18" charset="0"/>
                        </a:rPr>
                        <a:t>33.197</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3576" marR="33576"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9"/>
                  </a:ext>
                </a:extLst>
              </a:tr>
              <a:tr h="180848">
                <a:tc>
                  <a:txBody>
                    <a:bodyPr/>
                    <a:lstStyle/>
                    <a:p>
                      <a:pPr marL="0" marR="0" algn="l">
                        <a:lnSpc>
                          <a:spcPct val="200000"/>
                        </a:lnSpc>
                      </a:pPr>
                      <a:r>
                        <a:rPr lang="en-US" sz="700" dirty="0" err="1">
                          <a:solidFill>
                            <a:schemeClr val="tx1"/>
                          </a:solidFill>
                          <a:effectLst/>
                          <a:latin typeface="Times New Roman" panose="02020603050405020304" pitchFamily="18" charset="0"/>
                          <a:cs typeface="Times New Roman" panose="02020603050405020304" pitchFamily="18" charset="0"/>
                        </a:rPr>
                        <a:t>pnranylif</a:t>
                      </a:r>
                      <a:endParaRPr lang="en-US" sz="7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3576" marR="33576"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algn="just">
                        <a:lnSpc>
                          <a:spcPct val="200000"/>
                        </a:lnSpc>
                      </a:pPr>
                      <a:r>
                        <a:rPr lang="en-US" sz="700" dirty="0">
                          <a:effectLst/>
                          <a:latin typeface="Times New Roman" panose="02020603050405020304" pitchFamily="18" charset="0"/>
                          <a:cs typeface="Times New Roman" panose="02020603050405020304" pitchFamily="18" charset="0"/>
                        </a:rPr>
                        <a:t>Indicates lifetime use of pain relievers.</a:t>
                      </a:r>
                      <a:endParaRPr lang="en-US" sz="7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3576" marR="33576" marT="0" marB="0" anchor="ctr">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700" dirty="0">
                          <a:solidFill>
                            <a:schemeClr val="tx1"/>
                          </a:solidFill>
                          <a:effectLst/>
                          <a:latin typeface="Times New Roman" panose="02020603050405020304" pitchFamily="18" charset="0"/>
                          <a:cs typeface="Times New Roman" panose="02020603050405020304" pitchFamily="18" charset="0"/>
                        </a:rPr>
                        <a:t>32.503</a:t>
                      </a:r>
                      <a:endParaRPr lang="en-US" sz="7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33576" marR="33576"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
                  </a:ext>
                </a:extLst>
              </a:tr>
            </a:tbl>
          </a:graphicData>
        </a:graphic>
      </p:graphicFrame>
      <p:sp>
        <p:nvSpPr>
          <p:cNvPr id="4" name="TextBox 3">
            <a:extLst>
              <a:ext uri="{FF2B5EF4-FFF2-40B4-BE49-F238E27FC236}">
                <a16:creationId xmlns:a16="http://schemas.microsoft.com/office/drawing/2014/main" id="{6F661137-A22F-1036-A0F0-D1E2682A2E20}"/>
              </a:ext>
            </a:extLst>
          </p:cNvPr>
          <p:cNvSpPr txBox="1"/>
          <p:nvPr/>
        </p:nvSpPr>
        <p:spPr>
          <a:xfrm>
            <a:off x="177006" y="5562600"/>
            <a:ext cx="8789988" cy="400110"/>
          </a:xfrm>
          <a:prstGeom prst="rect">
            <a:avLst/>
          </a:prstGeom>
          <a:noFill/>
        </p:spPr>
        <p:txBody>
          <a:bodyPr wrap="square">
            <a:spAutoFit/>
          </a:bodyPr>
          <a:lstStyle/>
          <a:p>
            <a:pPr algn="ctr"/>
            <a:r>
              <a:rPr lang="en-US" sz="2000"/>
              <a:t>https://arxiv.org/abs/1903.03894</a:t>
            </a:r>
            <a:endParaRPr lang="en-US" sz="20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a:extLst>
              <a:ext uri="{FF2B5EF4-FFF2-40B4-BE49-F238E27FC236}">
                <a16:creationId xmlns:a16="http://schemas.microsoft.com/office/drawing/2014/main" id="{A83FAA53-773E-39D1-6A2B-C8F1C430BD77}"/>
              </a:ext>
            </a:extLst>
          </p:cNvPr>
          <p:cNvSpPr>
            <a:spLocks noGrp="1" noChangeArrowheads="1"/>
          </p:cNvSpPr>
          <p:nvPr>
            <p:ph type="title"/>
          </p:nvPr>
        </p:nvSpPr>
        <p:spPr>
          <a:xfrm>
            <a:off x="369888" y="379413"/>
            <a:ext cx="8153400" cy="461962"/>
          </a:xfrm>
        </p:spPr>
        <p:txBody>
          <a:bodyPr/>
          <a:lstStyle/>
          <a:p>
            <a:r>
              <a:rPr lang="en-US" altLang="en-US">
                <a:solidFill>
                  <a:srgbClr val="C00000"/>
                </a:solidFill>
              </a:rPr>
              <a:t>GNN Explainer - Subgraph Visualization </a:t>
            </a:r>
          </a:p>
        </p:txBody>
      </p:sp>
      <p:sp>
        <p:nvSpPr>
          <p:cNvPr id="65538" name="Content Placeholder 2">
            <a:extLst>
              <a:ext uri="{FF2B5EF4-FFF2-40B4-BE49-F238E27FC236}">
                <a16:creationId xmlns:a16="http://schemas.microsoft.com/office/drawing/2014/main" id="{E75B03C0-9683-91C3-3698-110244CE2B71}"/>
              </a:ext>
            </a:extLst>
          </p:cNvPr>
          <p:cNvSpPr>
            <a:spLocks noGrp="1" noChangeArrowheads="1"/>
          </p:cNvSpPr>
          <p:nvPr>
            <p:ph idx="1"/>
          </p:nvPr>
        </p:nvSpPr>
        <p:spPr>
          <a:xfrm>
            <a:off x="381000" y="1371600"/>
            <a:ext cx="7772400" cy="4114800"/>
          </a:xfrm>
        </p:spPr>
        <p:txBody>
          <a:bodyPr/>
          <a:lstStyle/>
          <a:p>
            <a:endParaRPr lang="en-US" altLang="en-US" sz="2400">
              <a:solidFill>
                <a:srgbClr val="1E1E1E"/>
              </a:solidFill>
              <a:cs typeface="Times New Roman" panose="02020603050405020304" pitchFamily="18" charset="0"/>
            </a:endParaRPr>
          </a:p>
          <a:p>
            <a:endParaRPr lang="en-US" altLang="en-US" sz="2400"/>
          </a:p>
          <a:p>
            <a:endParaRPr lang="en-US" altLang="en-US" sz="2400"/>
          </a:p>
          <a:p>
            <a:endParaRPr lang="en-US" altLang="en-US"/>
          </a:p>
        </p:txBody>
      </p:sp>
      <p:pic>
        <p:nvPicPr>
          <p:cNvPr id="68611" name="Picture 3" descr="A drawing of a diagram&#10;&#10;Description automatically generated">
            <a:extLst>
              <a:ext uri="{FF2B5EF4-FFF2-40B4-BE49-F238E27FC236}">
                <a16:creationId xmlns:a16="http://schemas.microsoft.com/office/drawing/2014/main" id="{5DC55AD2-0177-9703-1210-35A237802093}"/>
              </a:ext>
            </a:extLst>
          </p:cNvPr>
          <p:cNvPicPr>
            <a:picLocks noChangeAspect="1" noChangeArrowheads="1"/>
          </p:cNvPicPr>
          <p:nvPr/>
        </p:nvPicPr>
        <p:blipFill>
          <a:blip r:embed="rId3">
            <a:duotone>
              <a:prstClr val="black"/>
              <a:schemeClr val="accent1">
                <a:tint val="45000"/>
                <a:satMod val="400000"/>
              </a:schemeClr>
            </a:duotone>
          </a:blip>
          <a:srcRect/>
          <a:stretch>
            <a:fillRect/>
          </a:stretch>
        </p:blipFill>
        <p:spPr bwMode="auto">
          <a:xfrm>
            <a:off x="191634" y="1219200"/>
            <a:ext cx="8760732" cy="3938828"/>
          </a:xfrm>
          <a:prstGeom prst="rect">
            <a:avLst/>
          </a:prstGeom>
          <a:noFill/>
          <a:ln>
            <a:noFill/>
          </a:ln>
        </p:spPr>
      </p:pic>
      <p:sp>
        <p:nvSpPr>
          <p:cNvPr id="2" name="TextBox 1">
            <a:extLst>
              <a:ext uri="{FF2B5EF4-FFF2-40B4-BE49-F238E27FC236}">
                <a16:creationId xmlns:a16="http://schemas.microsoft.com/office/drawing/2014/main" id="{B5B39C5F-C4B5-9581-1E2A-B168B6C9B8DB}"/>
              </a:ext>
            </a:extLst>
          </p:cNvPr>
          <p:cNvSpPr txBox="1"/>
          <p:nvPr/>
        </p:nvSpPr>
        <p:spPr>
          <a:xfrm>
            <a:off x="228600" y="5310428"/>
            <a:ext cx="8760732" cy="707886"/>
          </a:xfrm>
          <a:prstGeom prst="rect">
            <a:avLst/>
          </a:prstGeom>
          <a:noFill/>
        </p:spPr>
        <p:txBody>
          <a:bodyPr wrap="square">
            <a:spAutoFit/>
          </a:bodyPr>
          <a:lstStyle/>
          <a:p>
            <a:pPr algn="ctr">
              <a:defRPr/>
            </a:pPr>
            <a:r>
              <a:rPr lang="en-US" sz="2000" dirty="0"/>
              <a:t>https://colab.research.google.com/drive/1RkUiL_9Az7lJLYHoU4YI-chssvAu5IS9#scrollTo=NCtkdtWYEYIx</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a:extLst>
              <a:ext uri="{FF2B5EF4-FFF2-40B4-BE49-F238E27FC236}">
                <a16:creationId xmlns:a16="http://schemas.microsoft.com/office/drawing/2014/main" id="{DA46DEA2-D8FC-D221-569A-EA179F3BB68D}"/>
              </a:ext>
            </a:extLst>
          </p:cNvPr>
          <p:cNvSpPr>
            <a:spLocks noGrp="1" noChangeArrowheads="1"/>
          </p:cNvSpPr>
          <p:nvPr>
            <p:ph type="title"/>
          </p:nvPr>
        </p:nvSpPr>
        <p:spPr>
          <a:xfrm>
            <a:off x="561975" y="457200"/>
            <a:ext cx="7772400" cy="1143000"/>
          </a:xfrm>
        </p:spPr>
        <p:txBody>
          <a:bodyPr/>
          <a:lstStyle/>
          <a:p>
            <a:r>
              <a:rPr lang="en-US" altLang="en-US">
                <a:solidFill>
                  <a:srgbClr val="C00000"/>
                </a:solidFill>
              </a:rPr>
              <a:t>Conclusion</a:t>
            </a:r>
          </a:p>
        </p:txBody>
      </p:sp>
      <p:sp>
        <p:nvSpPr>
          <p:cNvPr id="67586" name="Content Placeholder 2">
            <a:extLst>
              <a:ext uri="{FF2B5EF4-FFF2-40B4-BE49-F238E27FC236}">
                <a16:creationId xmlns:a16="http://schemas.microsoft.com/office/drawing/2014/main" id="{D490DCB1-EBC9-F76F-8F0B-1016D8713911}"/>
              </a:ext>
            </a:extLst>
          </p:cNvPr>
          <p:cNvSpPr>
            <a:spLocks noGrp="1" noChangeArrowheads="1"/>
          </p:cNvSpPr>
          <p:nvPr>
            <p:ph idx="1"/>
          </p:nvPr>
        </p:nvSpPr>
        <p:spPr>
          <a:xfrm>
            <a:off x="519113" y="1123950"/>
            <a:ext cx="8153400" cy="4114800"/>
          </a:xfrm>
        </p:spPr>
        <p:txBody>
          <a:bodyPr/>
          <a:lstStyle/>
          <a:p>
            <a:pPr marL="0" indent="0" algn="just">
              <a:buFontTx/>
              <a:buNone/>
            </a:pPr>
            <a:r>
              <a:rPr lang="en-US" altLang="en-US" sz="1600"/>
              <a:t>The developed GCN model achieved a test accuracy of </a:t>
            </a:r>
            <a:r>
              <a:rPr lang="en-US" altLang="en-US" sz="1600" b="1"/>
              <a:t>96.1%</a:t>
            </a:r>
            <a:r>
              <a:rPr lang="en-US" altLang="en-US" sz="1600"/>
              <a:t>, outperforming several baseline models, including </a:t>
            </a:r>
            <a:r>
              <a:rPr lang="en-US" altLang="en-US" sz="1600" i="1" u="sng"/>
              <a:t>Logistic Regression, Random Forest, MLP, KNNs, SVM, and Gaussian Naive Bayes.</a:t>
            </a:r>
            <a:endParaRPr lang="en-US" altLang="zh-CN" sz="2000" i="1" u="sng"/>
          </a:p>
        </p:txBody>
      </p:sp>
      <p:graphicFrame>
        <p:nvGraphicFramePr>
          <p:cNvPr id="2" name="Table 1">
            <a:extLst>
              <a:ext uri="{FF2B5EF4-FFF2-40B4-BE49-F238E27FC236}">
                <a16:creationId xmlns:a16="http://schemas.microsoft.com/office/drawing/2014/main" id="{207D0984-A8A5-7216-17B6-32EFB527349A}"/>
              </a:ext>
            </a:extLst>
          </p:cNvPr>
          <p:cNvGraphicFramePr>
            <a:graphicFrameLocks noGrp="1"/>
          </p:cNvGraphicFramePr>
          <p:nvPr>
            <p:extLst>
              <p:ext uri="{D42A27DB-BD31-4B8C-83A1-F6EECF244321}">
                <p14:modId xmlns:p14="http://schemas.microsoft.com/office/powerpoint/2010/main" val="3924150222"/>
              </p:ext>
            </p:extLst>
          </p:nvPr>
        </p:nvGraphicFramePr>
        <p:xfrm>
          <a:off x="669925" y="2362200"/>
          <a:ext cx="3505200" cy="3216275"/>
        </p:xfrm>
        <a:graphic>
          <a:graphicData uri="http://schemas.openxmlformats.org/drawingml/2006/table">
            <a:tbl>
              <a:tblPr firstRow="1" firstCol="1" bandRow="1">
                <a:tableStyleId>{5C22544A-7EE6-4342-B048-85BDC9FD1C3A}</a:tableStyleId>
              </a:tblPr>
              <a:tblGrid>
                <a:gridCol w="533399">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143001">
                  <a:extLst>
                    <a:ext uri="{9D8B030D-6E8A-4147-A177-3AD203B41FA5}">
                      <a16:colId xmlns:a16="http://schemas.microsoft.com/office/drawing/2014/main" val="20002"/>
                    </a:ext>
                  </a:extLst>
                </a:gridCol>
              </a:tblGrid>
              <a:tr h="520568">
                <a:tc>
                  <a:txBody>
                    <a:bodyPr/>
                    <a:lstStyle/>
                    <a:p>
                      <a:pPr marL="0" marR="0" algn="just">
                        <a:lnSpc>
                          <a:spcPct val="200000"/>
                        </a:lnSpc>
                      </a:pPr>
                      <a:r>
                        <a:rPr lang="en-US" sz="1200" dirty="0">
                          <a:solidFill>
                            <a:srgbClr val="C00000"/>
                          </a:solidFill>
                          <a:effectLst/>
                          <a:latin typeface="Arial" panose="020B0604020202020204" pitchFamily="34" charset="0"/>
                          <a:cs typeface="Arial" panose="020B0604020202020204" pitchFamily="34" charset="0"/>
                        </a:rPr>
                        <a:t>Rank</a:t>
                      </a:r>
                      <a:endParaRPr lang="en-US" sz="12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dirty="0">
                          <a:solidFill>
                            <a:srgbClr val="C00000"/>
                          </a:solidFill>
                          <a:effectLst/>
                          <a:latin typeface="Arial" panose="020B0604020202020204" pitchFamily="34" charset="0"/>
                          <a:cs typeface="Arial" panose="020B0604020202020204" pitchFamily="34" charset="0"/>
                        </a:rPr>
                        <a:t>Model</a:t>
                      </a:r>
                      <a:endParaRPr lang="en-US" sz="12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dirty="0">
                          <a:solidFill>
                            <a:srgbClr val="C00000"/>
                          </a:solidFill>
                          <a:effectLst/>
                          <a:latin typeface="Arial" panose="020B0604020202020204" pitchFamily="34" charset="0"/>
                          <a:cs typeface="Arial" panose="020B0604020202020204" pitchFamily="34" charset="0"/>
                        </a:rPr>
                        <a:t>Accuracy</a:t>
                      </a:r>
                      <a:endParaRPr lang="en-US" sz="12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00"/>
                  </a:ext>
                </a:extLst>
              </a:tr>
              <a:tr h="385101">
                <a:tc>
                  <a:txBody>
                    <a:bodyPr/>
                    <a:lstStyle/>
                    <a:p>
                      <a:pPr marL="0" marR="0" algn="just">
                        <a:lnSpc>
                          <a:spcPct val="200000"/>
                        </a:lnSpc>
                      </a:pPr>
                      <a:r>
                        <a:rPr lang="en-US" sz="1200" dirty="0">
                          <a:solidFill>
                            <a:srgbClr val="C00000"/>
                          </a:solidFill>
                          <a:effectLst/>
                          <a:latin typeface="Arial" panose="020B0604020202020204" pitchFamily="34" charset="0"/>
                          <a:cs typeface="Arial" panose="020B0604020202020204" pitchFamily="34" charset="0"/>
                        </a:rPr>
                        <a:t>1</a:t>
                      </a:r>
                      <a:endParaRPr lang="en-US" sz="12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dirty="0">
                          <a:effectLst/>
                          <a:latin typeface="Arial" panose="020B0604020202020204" pitchFamily="34" charset="0"/>
                          <a:cs typeface="Arial" panose="020B0604020202020204" pitchFamily="34" charset="0"/>
                        </a:rPr>
                        <a:t>GCN</a:t>
                      </a:r>
                      <a:r>
                        <a:rPr lang="en-US" altLang="zh-CN" sz="1200" dirty="0">
                          <a:effectLst/>
                          <a:latin typeface="Arial" panose="020B0604020202020204" pitchFamily="34" charset="0"/>
                          <a:cs typeface="Arial" panose="020B0604020202020204" pitchFamily="34" charset="0"/>
                        </a:rPr>
                        <a:t>s</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dirty="0">
                          <a:effectLst/>
                          <a:latin typeface="Arial" panose="020B0604020202020204" pitchFamily="34" charset="0"/>
                          <a:cs typeface="Arial" panose="020B0604020202020204" pitchFamily="34" charset="0"/>
                        </a:rPr>
                        <a:t>0.9610</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01"/>
                  </a:ext>
                </a:extLst>
              </a:tr>
              <a:tr h="385101">
                <a:tc>
                  <a:txBody>
                    <a:bodyPr/>
                    <a:lstStyle/>
                    <a:p>
                      <a:pPr marL="0" marR="0" algn="just">
                        <a:lnSpc>
                          <a:spcPct val="200000"/>
                        </a:lnSpc>
                      </a:pPr>
                      <a:r>
                        <a:rPr lang="en-US" sz="1200" dirty="0">
                          <a:solidFill>
                            <a:srgbClr val="C00000"/>
                          </a:solidFill>
                          <a:effectLst/>
                          <a:latin typeface="Arial" panose="020B0604020202020204" pitchFamily="34" charset="0"/>
                          <a:cs typeface="Arial" panose="020B0604020202020204" pitchFamily="34" charset="0"/>
                        </a:rPr>
                        <a:t>2</a:t>
                      </a:r>
                      <a:endParaRPr lang="en-US" sz="12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dirty="0">
                          <a:effectLst/>
                          <a:latin typeface="Arial" panose="020B0604020202020204" pitchFamily="34" charset="0"/>
                          <a:cs typeface="Arial" panose="020B0604020202020204" pitchFamily="34" charset="0"/>
                        </a:rPr>
                        <a:t>Logistic Regression</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dirty="0">
                          <a:effectLst/>
                          <a:latin typeface="Arial" panose="020B0604020202020204" pitchFamily="34" charset="0"/>
                          <a:cs typeface="Arial" panose="020B0604020202020204" pitchFamily="34" charset="0"/>
                        </a:rPr>
                        <a:t>0.9587</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02"/>
                  </a:ext>
                </a:extLst>
              </a:tr>
              <a:tr h="385101">
                <a:tc>
                  <a:txBody>
                    <a:bodyPr/>
                    <a:lstStyle/>
                    <a:p>
                      <a:pPr marL="0" marR="0" algn="just">
                        <a:lnSpc>
                          <a:spcPct val="200000"/>
                        </a:lnSpc>
                      </a:pPr>
                      <a:r>
                        <a:rPr lang="en-US" sz="1200" dirty="0">
                          <a:solidFill>
                            <a:srgbClr val="C00000"/>
                          </a:solidFill>
                          <a:effectLst/>
                          <a:latin typeface="Arial" panose="020B0604020202020204" pitchFamily="34" charset="0"/>
                          <a:cs typeface="Arial" panose="020B0604020202020204" pitchFamily="34" charset="0"/>
                        </a:rPr>
                        <a:t>3</a:t>
                      </a:r>
                      <a:endParaRPr lang="en-US" sz="12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dirty="0">
                          <a:effectLst/>
                          <a:latin typeface="Arial" panose="020B0604020202020204" pitchFamily="34" charset="0"/>
                          <a:cs typeface="Arial" panose="020B0604020202020204" pitchFamily="34" charset="0"/>
                        </a:rPr>
                        <a:t>Random Forest</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dirty="0">
                          <a:effectLst/>
                          <a:latin typeface="Arial" panose="020B0604020202020204" pitchFamily="34" charset="0"/>
                          <a:cs typeface="Arial" panose="020B0604020202020204" pitchFamily="34" charset="0"/>
                        </a:rPr>
                        <a:t>0.9571</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03"/>
                  </a:ext>
                </a:extLst>
              </a:tr>
              <a:tr h="385101">
                <a:tc>
                  <a:txBody>
                    <a:bodyPr/>
                    <a:lstStyle/>
                    <a:p>
                      <a:pPr marL="0" marR="0" algn="just">
                        <a:lnSpc>
                          <a:spcPct val="200000"/>
                        </a:lnSpc>
                      </a:pPr>
                      <a:r>
                        <a:rPr lang="en-US" sz="1200" dirty="0">
                          <a:solidFill>
                            <a:srgbClr val="C00000"/>
                          </a:solidFill>
                          <a:effectLst/>
                          <a:latin typeface="Arial" panose="020B0604020202020204" pitchFamily="34" charset="0"/>
                          <a:cs typeface="Arial" panose="020B0604020202020204" pitchFamily="34" charset="0"/>
                        </a:rPr>
                        <a:t>4</a:t>
                      </a:r>
                      <a:endParaRPr lang="en-US" sz="12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dirty="0">
                          <a:effectLst/>
                          <a:latin typeface="Arial" panose="020B0604020202020204" pitchFamily="34" charset="0"/>
                          <a:cs typeface="Arial" panose="020B0604020202020204" pitchFamily="34" charset="0"/>
                        </a:rPr>
                        <a:t>MLP</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dirty="0">
                          <a:effectLst/>
                          <a:latin typeface="Arial" panose="020B0604020202020204" pitchFamily="34" charset="0"/>
                          <a:cs typeface="Arial" panose="020B0604020202020204" pitchFamily="34" charset="0"/>
                        </a:rPr>
                        <a:t>0.9450</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04"/>
                  </a:ext>
                </a:extLst>
              </a:tr>
              <a:tr h="385101">
                <a:tc>
                  <a:txBody>
                    <a:bodyPr/>
                    <a:lstStyle/>
                    <a:p>
                      <a:pPr marL="0" marR="0" algn="just">
                        <a:lnSpc>
                          <a:spcPct val="200000"/>
                        </a:lnSpc>
                      </a:pPr>
                      <a:r>
                        <a:rPr lang="en-US" sz="1200" dirty="0">
                          <a:solidFill>
                            <a:srgbClr val="C00000"/>
                          </a:solidFill>
                          <a:effectLst/>
                          <a:latin typeface="Arial" panose="020B0604020202020204" pitchFamily="34" charset="0"/>
                          <a:cs typeface="Arial" panose="020B0604020202020204" pitchFamily="34" charset="0"/>
                        </a:rPr>
                        <a:t>5</a:t>
                      </a:r>
                      <a:endParaRPr lang="en-US" sz="12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dirty="0">
                          <a:effectLst/>
                          <a:latin typeface="Arial" panose="020B0604020202020204" pitchFamily="34" charset="0"/>
                          <a:cs typeface="Arial" panose="020B0604020202020204" pitchFamily="34" charset="0"/>
                        </a:rPr>
                        <a:t>KNN</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dirty="0">
                          <a:effectLst/>
                          <a:latin typeface="Arial" panose="020B0604020202020204" pitchFamily="34" charset="0"/>
                          <a:cs typeface="Arial" panose="020B0604020202020204" pitchFamily="34" charset="0"/>
                        </a:rPr>
                        <a:t>0.9200</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05"/>
                  </a:ext>
                </a:extLst>
              </a:tr>
              <a:tr h="385101">
                <a:tc>
                  <a:txBody>
                    <a:bodyPr/>
                    <a:lstStyle/>
                    <a:p>
                      <a:pPr marL="0" marR="0" algn="just">
                        <a:lnSpc>
                          <a:spcPct val="200000"/>
                        </a:lnSpc>
                      </a:pPr>
                      <a:r>
                        <a:rPr lang="en-US" sz="1200" dirty="0">
                          <a:solidFill>
                            <a:srgbClr val="C00000"/>
                          </a:solidFill>
                          <a:effectLst/>
                          <a:latin typeface="Arial" panose="020B0604020202020204" pitchFamily="34" charset="0"/>
                          <a:cs typeface="Arial" panose="020B0604020202020204" pitchFamily="34" charset="0"/>
                        </a:rPr>
                        <a:t>6</a:t>
                      </a:r>
                      <a:endParaRPr lang="en-US" sz="12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dirty="0">
                          <a:effectLst/>
                          <a:latin typeface="Arial" panose="020B0604020202020204" pitchFamily="34" charset="0"/>
                          <a:cs typeface="Arial" panose="020B0604020202020204" pitchFamily="34" charset="0"/>
                        </a:rPr>
                        <a:t>SVM</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dirty="0">
                          <a:effectLst/>
                          <a:latin typeface="Arial" panose="020B0604020202020204" pitchFamily="34" charset="0"/>
                          <a:cs typeface="Arial" panose="020B0604020202020204" pitchFamily="34" charset="0"/>
                        </a:rPr>
                        <a:t>0.9150</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06"/>
                  </a:ext>
                </a:extLst>
              </a:tr>
              <a:tr h="385101">
                <a:tc>
                  <a:txBody>
                    <a:bodyPr/>
                    <a:lstStyle/>
                    <a:p>
                      <a:pPr marL="0" marR="0" algn="just">
                        <a:lnSpc>
                          <a:spcPct val="200000"/>
                        </a:lnSpc>
                      </a:pPr>
                      <a:r>
                        <a:rPr lang="en-US" sz="1200" dirty="0">
                          <a:solidFill>
                            <a:srgbClr val="C00000"/>
                          </a:solidFill>
                          <a:effectLst/>
                          <a:latin typeface="Arial" panose="020B0604020202020204" pitchFamily="34" charset="0"/>
                          <a:cs typeface="Arial" panose="020B0604020202020204" pitchFamily="34" charset="0"/>
                        </a:rPr>
                        <a:t>7</a:t>
                      </a:r>
                      <a:endParaRPr lang="en-US" sz="1200" dirty="0">
                        <a:solidFill>
                          <a:srgbClr val="C00000"/>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dirty="0">
                          <a:effectLst/>
                          <a:latin typeface="Arial" panose="020B0604020202020204" pitchFamily="34" charset="0"/>
                          <a:cs typeface="Arial" panose="020B0604020202020204" pitchFamily="34" charset="0"/>
                        </a:rPr>
                        <a:t>Gaussian NB</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200000"/>
                        </a:lnSpc>
                      </a:pPr>
                      <a:r>
                        <a:rPr lang="en-US" sz="1200" dirty="0">
                          <a:effectLst/>
                          <a:latin typeface="Arial" panose="020B0604020202020204" pitchFamily="34" charset="0"/>
                          <a:cs typeface="Arial" panose="020B0604020202020204" pitchFamily="34" charset="0"/>
                        </a:rPr>
                        <a:t>0.9080</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07"/>
                  </a:ext>
                </a:extLst>
              </a:tr>
            </a:tbl>
          </a:graphicData>
        </a:graphic>
      </p:graphicFrame>
      <p:pic>
        <p:nvPicPr>
          <p:cNvPr id="67625" name="Picture 1" descr="A graph with blue and white stripes&#10;&#10;Description automatically generated">
            <a:extLst>
              <a:ext uri="{FF2B5EF4-FFF2-40B4-BE49-F238E27FC236}">
                <a16:creationId xmlns:a16="http://schemas.microsoft.com/office/drawing/2014/main" id="{55D56BEF-BFCD-5251-31A4-0036E894F5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5641" r="4227" b="6184"/>
          <a:stretch>
            <a:fillRect/>
          </a:stretch>
        </p:blipFill>
        <p:spPr bwMode="auto">
          <a:xfrm>
            <a:off x="5046663" y="4025900"/>
            <a:ext cx="2767012"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A drawing of a diagram&#10;&#10;Description automatically generated">
            <a:extLst>
              <a:ext uri="{FF2B5EF4-FFF2-40B4-BE49-F238E27FC236}">
                <a16:creationId xmlns:a16="http://schemas.microsoft.com/office/drawing/2014/main" id="{D12C5E81-5FAB-7ABF-988B-7F9B8B7746F0}"/>
              </a:ext>
            </a:extLst>
          </p:cNvPr>
          <p:cNvPicPr>
            <a:picLocks noChangeAspect="1" noChangeArrowheads="1"/>
          </p:cNvPicPr>
          <p:nvPr/>
        </p:nvPicPr>
        <p:blipFill>
          <a:blip r:embed="rId4">
            <a:duotone>
              <a:prstClr val="black"/>
              <a:schemeClr val="accent1">
                <a:tint val="45000"/>
                <a:satMod val="400000"/>
              </a:schemeClr>
            </a:duotone>
          </a:blip>
          <a:srcRect/>
          <a:stretch>
            <a:fillRect/>
          </a:stretch>
        </p:blipFill>
        <p:spPr bwMode="auto">
          <a:xfrm>
            <a:off x="4571104" y="2350532"/>
            <a:ext cx="3694565" cy="1661078"/>
          </a:xfrm>
          <a:prstGeom prst="rect">
            <a:avLst/>
          </a:prstGeom>
          <a:noFill/>
          <a:ln>
            <a:noFill/>
          </a:ln>
        </p:spPr>
      </p:pic>
      <p:sp>
        <p:nvSpPr>
          <p:cNvPr id="67627" name="TextBox 4">
            <a:extLst>
              <a:ext uri="{FF2B5EF4-FFF2-40B4-BE49-F238E27FC236}">
                <a16:creationId xmlns:a16="http://schemas.microsoft.com/office/drawing/2014/main" id="{62677847-F363-55CB-8730-20754E10BAE6}"/>
              </a:ext>
            </a:extLst>
          </p:cNvPr>
          <p:cNvSpPr txBox="1">
            <a:spLocks noChangeArrowheads="1"/>
          </p:cNvSpPr>
          <p:nvPr/>
        </p:nvSpPr>
        <p:spPr bwMode="auto">
          <a:xfrm>
            <a:off x="1439863" y="2039938"/>
            <a:ext cx="18002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C00000"/>
                </a:solidFill>
              </a:rPr>
              <a:t>High</a:t>
            </a:r>
            <a:r>
              <a:rPr lang="zh-CN" altLang="en-US" sz="1600">
                <a:solidFill>
                  <a:srgbClr val="C00000"/>
                </a:solidFill>
              </a:rPr>
              <a:t> </a:t>
            </a:r>
            <a:r>
              <a:rPr lang="en-US" altLang="zh-CN" sz="1600">
                <a:solidFill>
                  <a:srgbClr val="C00000"/>
                </a:solidFill>
              </a:rPr>
              <a:t>predictability</a:t>
            </a:r>
            <a:endParaRPr lang="en-US" altLang="en-US" sz="1600">
              <a:solidFill>
                <a:srgbClr val="C00000"/>
              </a:solidFill>
            </a:endParaRPr>
          </a:p>
        </p:txBody>
      </p:sp>
      <p:sp>
        <p:nvSpPr>
          <p:cNvPr id="67628" name="TextBox 5">
            <a:extLst>
              <a:ext uri="{FF2B5EF4-FFF2-40B4-BE49-F238E27FC236}">
                <a16:creationId xmlns:a16="http://schemas.microsoft.com/office/drawing/2014/main" id="{4F34485E-243B-9487-6835-D939A2BF7301}"/>
              </a:ext>
            </a:extLst>
          </p:cNvPr>
          <p:cNvSpPr txBox="1">
            <a:spLocks noChangeArrowheads="1"/>
          </p:cNvSpPr>
          <p:nvPr/>
        </p:nvSpPr>
        <p:spPr bwMode="auto">
          <a:xfrm>
            <a:off x="4322763" y="2039938"/>
            <a:ext cx="4191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C00000"/>
                </a:solidFill>
              </a:rPr>
              <a:t>Interpretable</a:t>
            </a:r>
            <a:r>
              <a:rPr lang="zh-CN" altLang="en-US" sz="1600">
                <a:solidFill>
                  <a:srgbClr val="C00000"/>
                </a:solidFill>
              </a:rPr>
              <a:t> </a:t>
            </a:r>
            <a:r>
              <a:rPr lang="en-US" altLang="zh-CN" sz="1600">
                <a:solidFill>
                  <a:srgbClr val="C00000"/>
                </a:solidFill>
              </a:rPr>
              <a:t>results</a:t>
            </a:r>
            <a:r>
              <a:rPr lang="zh-CN" altLang="en-US" sz="1600">
                <a:solidFill>
                  <a:srgbClr val="C00000"/>
                </a:solidFill>
              </a:rPr>
              <a:t> </a:t>
            </a:r>
            <a:r>
              <a:rPr lang="en-US" altLang="zh-CN" sz="1600">
                <a:solidFill>
                  <a:srgbClr val="C00000"/>
                </a:solidFill>
              </a:rPr>
              <a:t>with</a:t>
            </a:r>
            <a:r>
              <a:rPr lang="zh-CN" altLang="en-US" sz="1600">
                <a:solidFill>
                  <a:srgbClr val="C00000"/>
                </a:solidFill>
              </a:rPr>
              <a:t> </a:t>
            </a:r>
            <a:r>
              <a:rPr lang="en-US" altLang="zh-CN" sz="1600">
                <a:solidFill>
                  <a:srgbClr val="C00000"/>
                </a:solidFill>
              </a:rPr>
              <a:t>feature</a:t>
            </a:r>
            <a:r>
              <a:rPr lang="zh-CN" altLang="en-US" sz="1600">
                <a:solidFill>
                  <a:srgbClr val="C00000"/>
                </a:solidFill>
              </a:rPr>
              <a:t> </a:t>
            </a:r>
            <a:r>
              <a:rPr lang="en-US" altLang="zh-CN" sz="1600">
                <a:solidFill>
                  <a:srgbClr val="C00000"/>
                </a:solidFill>
              </a:rPr>
              <a:t>importance</a:t>
            </a:r>
            <a:endParaRPr lang="en-US" altLang="en-US" sz="1600">
              <a:solidFill>
                <a:srgbClr val="C0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a:extLst>
              <a:ext uri="{FF2B5EF4-FFF2-40B4-BE49-F238E27FC236}">
                <a16:creationId xmlns:a16="http://schemas.microsoft.com/office/drawing/2014/main" id="{8A135A12-435E-33FD-A950-0A5DE30BBB98}"/>
              </a:ext>
            </a:extLst>
          </p:cNvPr>
          <p:cNvSpPr>
            <a:spLocks noGrp="1" noChangeArrowheads="1"/>
          </p:cNvSpPr>
          <p:nvPr>
            <p:ph type="title"/>
          </p:nvPr>
        </p:nvSpPr>
        <p:spPr>
          <a:xfrm>
            <a:off x="381000" y="533400"/>
            <a:ext cx="7772400" cy="1143000"/>
          </a:xfrm>
        </p:spPr>
        <p:txBody>
          <a:bodyPr/>
          <a:lstStyle/>
          <a:p>
            <a:r>
              <a:rPr lang="en-US" altLang="zh-CN">
                <a:solidFill>
                  <a:srgbClr val="C00000"/>
                </a:solidFill>
              </a:rPr>
              <a:t>Potential</a:t>
            </a:r>
            <a:r>
              <a:rPr lang="zh-CN" altLang="en-US">
                <a:solidFill>
                  <a:srgbClr val="C00000"/>
                </a:solidFill>
              </a:rPr>
              <a:t> </a:t>
            </a:r>
            <a:r>
              <a:rPr lang="en-US" altLang="en-US">
                <a:solidFill>
                  <a:srgbClr val="C00000"/>
                </a:solidFill>
              </a:rPr>
              <a:t>Future </a:t>
            </a:r>
            <a:r>
              <a:rPr lang="en-US" altLang="zh-CN">
                <a:solidFill>
                  <a:srgbClr val="C00000"/>
                </a:solidFill>
              </a:rPr>
              <a:t>Works</a:t>
            </a:r>
            <a:endParaRPr lang="en-US" altLang="en-US">
              <a:solidFill>
                <a:srgbClr val="C00000"/>
              </a:solidFill>
            </a:endParaRPr>
          </a:p>
        </p:txBody>
      </p:sp>
      <p:sp>
        <p:nvSpPr>
          <p:cNvPr id="61443" name="Content Placeholder 2">
            <a:extLst>
              <a:ext uri="{FF2B5EF4-FFF2-40B4-BE49-F238E27FC236}">
                <a16:creationId xmlns:a16="http://schemas.microsoft.com/office/drawing/2014/main" id="{E3AA4474-0E51-EB97-27DF-4BCB12A6DACB}"/>
              </a:ext>
            </a:extLst>
          </p:cNvPr>
          <p:cNvSpPr>
            <a:spLocks noGrp="1" noChangeArrowheads="1"/>
          </p:cNvSpPr>
          <p:nvPr>
            <p:ph idx="1"/>
          </p:nvPr>
        </p:nvSpPr>
        <p:spPr>
          <a:xfrm>
            <a:off x="457200" y="1447800"/>
            <a:ext cx="7772400" cy="4114800"/>
          </a:xfrm>
        </p:spPr>
        <p:txBody>
          <a:bodyPr/>
          <a:lstStyle/>
          <a:p>
            <a:pPr>
              <a:lnSpc>
                <a:spcPct val="150000"/>
              </a:lnSpc>
              <a:defRPr/>
            </a:pPr>
            <a:r>
              <a:rPr lang="en-US" altLang="en-US" sz="2000" dirty="0"/>
              <a:t>Improve Feature Selection</a:t>
            </a:r>
          </a:p>
          <a:p>
            <a:pPr>
              <a:lnSpc>
                <a:spcPct val="150000"/>
              </a:lnSpc>
              <a:defRPr/>
            </a:pPr>
            <a:r>
              <a:rPr lang="en-US" altLang="en-US" sz="2000" dirty="0"/>
              <a:t>Medication Categories</a:t>
            </a:r>
          </a:p>
          <a:p>
            <a:pPr>
              <a:lnSpc>
                <a:spcPct val="150000"/>
              </a:lnSpc>
              <a:defRPr/>
            </a:pPr>
            <a:r>
              <a:rPr lang="en-US" altLang="en-US" sz="2000" dirty="0"/>
              <a:t>Target-Specific Focus</a:t>
            </a:r>
          </a:p>
          <a:p>
            <a:pPr>
              <a:lnSpc>
                <a:spcPct val="150000"/>
              </a:lnSpc>
              <a:defRPr/>
            </a:pPr>
            <a:r>
              <a:rPr lang="en-US" altLang="en-US" sz="2000" dirty="0"/>
              <a:t>Alternative Graph Construction</a:t>
            </a:r>
          </a:p>
          <a:p>
            <a:pPr>
              <a:lnSpc>
                <a:spcPct val="150000"/>
              </a:lnSpc>
              <a:defRPr/>
            </a:pPr>
            <a:r>
              <a:rPr lang="en-US" altLang="en-US" sz="2000" dirty="0"/>
              <a:t>Regularization</a:t>
            </a:r>
          </a:p>
          <a:p>
            <a:pPr marL="0" indent="0">
              <a:buFontTx/>
              <a:buNone/>
              <a:defRPr/>
            </a:pPr>
            <a:endParaRPr lang="en-US" altLang="en-US" sz="2400" dirty="0"/>
          </a:p>
          <a:p>
            <a:pPr>
              <a:defRPr/>
            </a:pPr>
            <a:endParaRPr lang="en-US" altLang="en-US" dirty="0"/>
          </a:p>
        </p:txBody>
      </p:sp>
      <p:pic>
        <p:nvPicPr>
          <p:cNvPr id="3" name="Picture 2">
            <a:extLst>
              <a:ext uri="{FF2B5EF4-FFF2-40B4-BE49-F238E27FC236}">
                <a16:creationId xmlns:a16="http://schemas.microsoft.com/office/drawing/2014/main" id="{0608CCE8-C5B9-1C09-C324-8EFD63CF5A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8200" y="3124200"/>
            <a:ext cx="3353800" cy="2678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 descr="A graph with blue and white stripes&#10;&#10;Description automatically generated">
            <a:extLst>
              <a:ext uri="{FF2B5EF4-FFF2-40B4-BE49-F238E27FC236}">
                <a16:creationId xmlns:a16="http://schemas.microsoft.com/office/drawing/2014/main" id="{06817B98-C186-D8F6-284C-84A178504F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5641" r="4227" b="6184"/>
          <a:stretch>
            <a:fillRect/>
          </a:stretch>
        </p:blipFill>
        <p:spPr bwMode="auto">
          <a:xfrm>
            <a:off x="5089993" y="524256"/>
            <a:ext cx="3578519" cy="256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a:extLst>
              <a:ext uri="{FF2B5EF4-FFF2-40B4-BE49-F238E27FC236}">
                <a16:creationId xmlns:a16="http://schemas.microsoft.com/office/drawing/2014/main" id="{D28753AC-4FBB-CA10-EFC9-07E7510BD293}"/>
              </a:ext>
            </a:extLst>
          </p:cNvPr>
          <p:cNvSpPr>
            <a:spLocks noGrp="1" noChangeArrowheads="1"/>
          </p:cNvSpPr>
          <p:nvPr>
            <p:ph type="title"/>
          </p:nvPr>
        </p:nvSpPr>
        <p:spPr>
          <a:xfrm>
            <a:off x="381000" y="457200"/>
            <a:ext cx="7772400" cy="1143000"/>
          </a:xfrm>
        </p:spPr>
        <p:txBody>
          <a:bodyPr/>
          <a:lstStyle/>
          <a:p>
            <a:r>
              <a:rPr lang="en-US" altLang="en-US">
                <a:solidFill>
                  <a:srgbClr val="C00000"/>
                </a:solidFill>
              </a:rPr>
              <a:t>Acknowledgement</a:t>
            </a:r>
            <a:r>
              <a:rPr lang="en-US" altLang="zh-CN">
                <a:solidFill>
                  <a:srgbClr val="C00000"/>
                </a:solidFill>
              </a:rPr>
              <a:t>s</a:t>
            </a:r>
            <a:endParaRPr lang="en-US" altLang="en-US">
              <a:solidFill>
                <a:srgbClr val="C00000"/>
              </a:solidFill>
            </a:endParaRPr>
          </a:p>
        </p:txBody>
      </p:sp>
      <p:sp>
        <p:nvSpPr>
          <p:cNvPr id="71682" name="Content Placeholder 2">
            <a:extLst>
              <a:ext uri="{FF2B5EF4-FFF2-40B4-BE49-F238E27FC236}">
                <a16:creationId xmlns:a16="http://schemas.microsoft.com/office/drawing/2014/main" id="{E0872DEF-ED64-AFAA-07EC-EB7046B0C0D7}"/>
              </a:ext>
            </a:extLst>
          </p:cNvPr>
          <p:cNvSpPr>
            <a:spLocks noGrp="1" noChangeArrowheads="1"/>
          </p:cNvSpPr>
          <p:nvPr>
            <p:ph idx="1"/>
          </p:nvPr>
        </p:nvSpPr>
        <p:spPr>
          <a:xfrm>
            <a:off x="381000" y="1447800"/>
            <a:ext cx="7772400" cy="4114800"/>
          </a:xfrm>
        </p:spPr>
        <p:txBody>
          <a:bodyPr/>
          <a:lstStyle/>
          <a:p>
            <a:r>
              <a:rPr lang="en-US" altLang="en-US" sz="2000"/>
              <a:t>Advisor: </a:t>
            </a:r>
          </a:p>
          <a:p>
            <a:pPr lvl="1"/>
            <a:r>
              <a:rPr lang="en-US" altLang="en-US"/>
              <a:t>Dr. Mengjia Xu</a:t>
            </a:r>
          </a:p>
          <a:p>
            <a:r>
              <a:rPr lang="en-US" altLang="en-US" sz="2000"/>
              <a:t>Committee: </a:t>
            </a:r>
          </a:p>
          <a:p>
            <a:pPr lvl="1"/>
            <a:r>
              <a:rPr lang="en-US" altLang="en-US"/>
              <a:t>Dr. Hai Phan</a:t>
            </a:r>
          </a:p>
          <a:p>
            <a:pPr lvl="1"/>
            <a:r>
              <a:rPr lang="en-US" altLang="en-US"/>
              <a:t>Dr. Mengnan Du</a:t>
            </a:r>
          </a:p>
          <a:p>
            <a:pPr lvl="1"/>
            <a:r>
              <a:rPr lang="en-US" altLang="en-US"/>
              <a:t>Dr. Lijing Wang</a:t>
            </a:r>
          </a:p>
          <a:p>
            <a:r>
              <a:rPr lang="en-US" altLang="en-US" sz="2000"/>
              <a:t>Personal support: </a:t>
            </a:r>
          </a:p>
          <a:p>
            <a:pPr lvl="1"/>
            <a:r>
              <a:rPr lang="en-US" altLang="en-US"/>
              <a:t>Family, Sahar</a:t>
            </a:r>
          </a:p>
          <a:p>
            <a:endParaRPr lang="en-US"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E017AF77-FEEB-C8DD-3866-DEEFDBED07A5}"/>
              </a:ext>
            </a:extLst>
          </p:cNvPr>
          <p:cNvSpPr>
            <a:spLocks noGrp="1" noChangeArrowheads="1"/>
          </p:cNvSpPr>
          <p:nvPr>
            <p:ph type="title"/>
          </p:nvPr>
        </p:nvSpPr>
        <p:spPr>
          <a:xfrm>
            <a:off x="381000" y="381000"/>
            <a:ext cx="7772400" cy="609600"/>
          </a:xfrm>
        </p:spPr>
        <p:txBody>
          <a:bodyPr/>
          <a:lstStyle/>
          <a:p>
            <a:r>
              <a:rPr lang="en-US" altLang="zh-CN" dirty="0">
                <a:solidFill>
                  <a:srgbClr val="C00000"/>
                </a:solidFill>
                <a:latin typeface="+mj-lt"/>
                <a:cs typeface="Times New Roman" panose="02020603050405020304" pitchFamily="18" charset="0"/>
              </a:rPr>
              <a:t>Overview</a:t>
            </a:r>
            <a:r>
              <a:rPr lang="zh-CN" altLang="en-US" dirty="0">
                <a:solidFill>
                  <a:srgbClr val="C00000"/>
                </a:solidFill>
                <a:latin typeface="+mj-lt"/>
                <a:cs typeface="Times New Roman" panose="02020603050405020304" pitchFamily="18" charset="0"/>
              </a:rPr>
              <a:t> </a:t>
            </a:r>
            <a:r>
              <a:rPr lang="en-US" altLang="zh-CN" dirty="0">
                <a:solidFill>
                  <a:srgbClr val="C00000"/>
                </a:solidFill>
                <a:latin typeface="+mj-lt"/>
                <a:cs typeface="Times New Roman" panose="02020603050405020304" pitchFamily="18" charset="0"/>
              </a:rPr>
              <a:t>of</a:t>
            </a:r>
            <a:r>
              <a:rPr lang="zh-CN" altLang="en-US" dirty="0">
                <a:solidFill>
                  <a:srgbClr val="C00000"/>
                </a:solidFill>
                <a:latin typeface="+mj-lt"/>
                <a:cs typeface="Times New Roman" panose="02020603050405020304" pitchFamily="18" charset="0"/>
              </a:rPr>
              <a:t> </a:t>
            </a:r>
            <a:r>
              <a:rPr lang="en-US" altLang="zh-CN" dirty="0">
                <a:solidFill>
                  <a:srgbClr val="C00000"/>
                </a:solidFill>
                <a:latin typeface="+mj-lt"/>
                <a:cs typeface="Times New Roman" panose="02020603050405020304" pitchFamily="18" charset="0"/>
              </a:rPr>
              <a:t>Main</a:t>
            </a:r>
            <a:r>
              <a:rPr lang="zh-CN" altLang="en-US" dirty="0">
                <a:solidFill>
                  <a:srgbClr val="C00000"/>
                </a:solidFill>
                <a:latin typeface="+mj-lt"/>
                <a:cs typeface="Times New Roman" panose="02020603050405020304" pitchFamily="18" charset="0"/>
              </a:rPr>
              <a:t> </a:t>
            </a:r>
            <a:r>
              <a:rPr lang="en-US" altLang="zh-CN" dirty="0">
                <a:solidFill>
                  <a:srgbClr val="C00000"/>
                </a:solidFill>
                <a:latin typeface="+mj-lt"/>
                <a:cs typeface="Times New Roman" panose="02020603050405020304" pitchFamily="18" charset="0"/>
              </a:rPr>
              <a:t>Contributions</a:t>
            </a:r>
            <a:endParaRPr lang="en-US" altLang="en-US" dirty="0">
              <a:solidFill>
                <a:srgbClr val="C00000"/>
              </a:solidFill>
              <a:latin typeface="+mj-lt"/>
              <a:cs typeface="Times New Roman" panose="02020603050405020304" pitchFamily="18" charset="0"/>
            </a:endParaRPr>
          </a:p>
        </p:txBody>
      </p:sp>
      <p:sp>
        <p:nvSpPr>
          <p:cNvPr id="19458" name="Content Placeholder 2">
            <a:extLst>
              <a:ext uri="{FF2B5EF4-FFF2-40B4-BE49-F238E27FC236}">
                <a16:creationId xmlns:a16="http://schemas.microsoft.com/office/drawing/2014/main" id="{C8D17AEE-B11F-857C-FF5B-048B76D699EA}"/>
              </a:ext>
            </a:extLst>
          </p:cNvPr>
          <p:cNvSpPr txBox="1">
            <a:spLocks noChangeArrowheads="1"/>
          </p:cNvSpPr>
          <p:nvPr/>
        </p:nvSpPr>
        <p:spPr bwMode="auto">
          <a:xfrm>
            <a:off x="381000" y="1295400"/>
            <a:ext cx="8229600" cy="4419600"/>
          </a:xfrm>
          <a:prstGeom prst="rect">
            <a:avLst/>
          </a:prstGeom>
          <a:noFill/>
          <a:ln>
            <a:noFill/>
          </a:ln>
        </p:spPr>
        <p:txBody>
          <a:bodyPr/>
          <a:lstStyle>
            <a:lvl1pPr marL="342900" indent="-342900" defTabSz="457200">
              <a:spcBef>
                <a:spcPct val="20000"/>
              </a:spcBef>
              <a:buChar char="•"/>
              <a:defRPr sz="2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defTabSz="457200">
              <a:spcBef>
                <a:spcPct val="20000"/>
              </a:spcBef>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defTabSz="457200">
              <a:spcBef>
                <a:spcPct val="20000"/>
              </a:spcBef>
              <a:buChar char="•"/>
              <a:defRPr>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defTabSz="457200">
              <a:spcBef>
                <a:spcPct val="20000"/>
              </a:spcBef>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defTabSz="457200">
              <a:spcBef>
                <a:spcPct val="20000"/>
              </a:spcBef>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gn="just" eaLnBrk="1" hangingPunct="1">
              <a:defRPr/>
            </a:pPr>
            <a:r>
              <a:rPr lang="en-US" altLang="en-US" sz="2000" b="1" dirty="0">
                <a:solidFill>
                  <a:srgbClr val="000000"/>
                </a:solidFill>
              </a:rPr>
              <a:t>Objective</a:t>
            </a:r>
            <a:r>
              <a:rPr lang="en-US" altLang="en-US" sz="2000" dirty="0">
                <a:solidFill>
                  <a:srgbClr val="000000"/>
                </a:solidFill>
              </a:rPr>
              <a:t>: </a:t>
            </a:r>
          </a:p>
          <a:p>
            <a:pPr lvl="1" algn="just" eaLnBrk="1" hangingPunct="1">
              <a:defRPr/>
            </a:pPr>
            <a:r>
              <a:rPr lang="en-US" altLang="en-US" dirty="0">
                <a:solidFill>
                  <a:srgbClr val="000000"/>
                </a:solidFill>
              </a:rPr>
              <a:t>Predict</a:t>
            </a:r>
            <a:r>
              <a:rPr lang="en-US" altLang="zh-CN" dirty="0">
                <a:solidFill>
                  <a:srgbClr val="000000"/>
                </a:solidFill>
              </a:rPr>
              <a:t>ing</a:t>
            </a:r>
            <a:r>
              <a:rPr lang="en-US" altLang="en-US" dirty="0">
                <a:solidFill>
                  <a:srgbClr val="000000"/>
                </a:solidFill>
              </a:rPr>
              <a:t> stimulant misuse </a:t>
            </a:r>
            <a:r>
              <a:rPr lang="en-US" altLang="zh-CN" dirty="0">
                <a:solidFill>
                  <a:srgbClr val="000000"/>
                </a:solidFill>
              </a:rPr>
              <a:t>using</a:t>
            </a:r>
            <a:r>
              <a:rPr lang="zh-CN" altLang="en-US" dirty="0">
                <a:solidFill>
                  <a:srgbClr val="000000"/>
                </a:solidFill>
              </a:rPr>
              <a:t> </a:t>
            </a:r>
            <a:r>
              <a:rPr lang="en-US" altLang="zh-CN" dirty="0">
                <a:solidFill>
                  <a:srgbClr val="000000"/>
                </a:solidFill>
              </a:rPr>
              <a:t>graph</a:t>
            </a:r>
            <a:r>
              <a:rPr lang="zh-CN" altLang="en-US" dirty="0">
                <a:solidFill>
                  <a:srgbClr val="000000"/>
                </a:solidFill>
              </a:rPr>
              <a:t> </a:t>
            </a:r>
            <a:r>
              <a:rPr lang="en-US" altLang="zh-CN" dirty="0">
                <a:solidFill>
                  <a:srgbClr val="000000"/>
                </a:solidFill>
              </a:rPr>
              <a:t>neural</a:t>
            </a:r>
            <a:r>
              <a:rPr lang="zh-CN" altLang="en-US" dirty="0">
                <a:solidFill>
                  <a:srgbClr val="000000"/>
                </a:solidFill>
              </a:rPr>
              <a:t> </a:t>
            </a:r>
            <a:r>
              <a:rPr lang="en-US" altLang="zh-CN" dirty="0">
                <a:solidFill>
                  <a:srgbClr val="000000"/>
                </a:solidFill>
              </a:rPr>
              <a:t>networks</a:t>
            </a:r>
            <a:r>
              <a:rPr lang="zh-CN" altLang="en-US" dirty="0">
                <a:solidFill>
                  <a:srgbClr val="000000"/>
                </a:solidFill>
              </a:rPr>
              <a:t> </a:t>
            </a:r>
            <a:r>
              <a:rPr lang="en-US" altLang="zh-CN" dirty="0">
                <a:solidFill>
                  <a:srgbClr val="000000"/>
                </a:solidFill>
              </a:rPr>
              <a:t>and</a:t>
            </a:r>
            <a:r>
              <a:rPr lang="zh-CN" altLang="en-US" dirty="0">
                <a:solidFill>
                  <a:srgbClr val="000000"/>
                </a:solidFill>
              </a:rPr>
              <a:t> </a:t>
            </a:r>
            <a:r>
              <a:rPr lang="en-US" altLang="zh-CN" dirty="0">
                <a:solidFill>
                  <a:srgbClr val="000000"/>
                </a:solidFill>
              </a:rPr>
              <a:t>diverse</a:t>
            </a:r>
            <a:r>
              <a:rPr lang="zh-CN" altLang="en-US" dirty="0">
                <a:solidFill>
                  <a:srgbClr val="000000"/>
                </a:solidFill>
              </a:rPr>
              <a:t> </a:t>
            </a:r>
            <a:r>
              <a:rPr lang="en-US" altLang="zh-CN" dirty="0">
                <a:solidFill>
                  <a:srgbClr val="000000"/>
                </a:solidFill>
              </a:rPr>
              <a:t>machine</a:t>
            </a:r>
            <a:r>
              <a:rPr lang="zh-CN" altLang="en-US" dirty="0">
                <a:solidFill>
                  <a:srgbClr val="000000"/>
                </a:solidFill>
              </a:rPr>
              <a:t> </a:t>
            </a:r>
            <a:r>
              <a:rPr lang="en-US" altLang="zh-CN" dirty="0">
                <a:solidFill>
                  <a:srgbClr val="000000"/>
                </a:solidFill>
              </a:rPr>
              <a:t>learning</a:t>
            </a:r>
            <a:r>
              <a:rPr lang="zh-CN" altLang="en-US" dirty="0">
                <a:solidFill>
                  <a:srgbClr val="000000"/>
                </a:solidFill>
              </a:rPr>
              <a:t> </a:t>
            </a:r>
            <a:r>
              <a:rPr lang="en-US" altLang="zh-CN" dirty="0">
                <a:solidFill>
                  <a:srgbClr val="000000"/>
                </a:solidFill>
              </a:rPr>
              <a:t>algorithms</a:t>
            </a:r>
            <a:r>
              <a:rPr lang="zh-CN" altLang="en-US" dirty="0">
                <a:solidFill>
                  <a:srgbClr val="000000"/>
                </a:solidFill>
              </a:rPr>
              <a:t> </a:t>
            </a:r>
            <a:r>
              <a:rPr lang="en-US" altLang="zh-CN" dirty="0">
                <a:solidFill>
                  <a:srgbClr val="000000"/>
                </a:solidFill>
              </a:rPr>
              <a:t>on</a:t>
            </a:r>
            <a:r>
              <a:rPr lang="zh-CN" altLang="en-US" dirty="0">
                <a:solidFill>
                  <a:srgbClr val="000000"/>
                </a:solidFill>
              </a:rPr>
              <a:t> </a:t>
            </a:r>
            <a:r>
              <a:rPr lang="en-US" altLang="zh-CN" dirty="0">
                <a:solidFill>
                  <a:srgbClr val="000000"/>
                </a:solidFill>
              </a:rPr>
              <a:t>the</a:t>
            </a:r>
            <a:r>
              <a:rPr lang="zh-CN" altLang="en-US" dirty="0">
                <a:solidFill>
                  <a:srgbClr val="000000"/>
                </a:solidFill>
              </a:rPr>
              <a:t> </a:t>
            </a:r>
            <a:r>
              <a:rPr lang="en-US" altLang="zh-CN" dirty="0">
                <a:solidFill>
                  <a:srgbClr val="000000"/>
                </a:solidFill>
              </a:rPr>
              <a:t>latest</a:t>
            </a:r>
            <a:r>
              <a:rPr lang="zh-CN" altLang="en-US" dirty="0">
                <a:solidFill>
                  <a:srgbClr val="000000"/>
                </a:solidFill>
              </a:rPr>
              <a:t> </a:t>
            </a:r>
            <a:r>
              <a:rPr lang="en-US" dirty="0">
                <a:latin typeface="Roboto" panose="02000000000000000000" pitchFamily="2" charset="0"/>
              </a:rPr>
              <a:t>National Survey on Drug Use and Health (</a:t>
            </a:r>
            <a:r>
              <a:rPr lang="en-US" dirty="0">
                <a:solidFill>
                  <a:srgbClr val="0070C0"/>
                </a:solidFill>
                <a:latin typeface="Roboto" panose="02000000000000000000" pitchFamily="2" charset="0"/>
                <a:hlinkClick r:id="rId3"/>
              </a:rPr>
              <a:t>NSDUH</a:t>
            </a:r>
            <a:r>
              <a:rPr lang="en-US" altLang="zh-CN" dirty="0">
                <a:latin typeface="Roboto" panose="02000000000000000000" pitchFamily="2" charset="0"/>
              </a:rPr>
              <a:t>)</a:t>
            </a:r>
            <a:r>
              <a:rPr lang="zh-CN" altLang="en-US" dirty="0">
                <a:latin typeface="Roboto" panose="02000000000000000000" pitchFamily="2" charset="0"/>
              </a:rPr>
              <a:t> </a:t>
            </a:r>
            <a:r>
              <a:rPr lang="en-US" altLang="en-US" dirty="0">
                <a:solidFill>
                  <a:srgbClr val="000000"/>
                </a:solidFill>
              </a:rPr>
              <a:t>data</a:t>
            </a:r>
            <a:r>
              <a:rPr lang="en-US" altLang="zh-CN" dirty="0">
                <a:solidFill>
                  <a:srgbClr val="000000"/>
                </a:solidFill>
              </a:rPr>
              <a:t>set (2022)</a:t>
            </a:r>
            <a:r>
              <a:rPr lang="zh-CN" altLang="en-US" dirty="0">
                <a:solidFill>
                  <a:srgbClr val="000000"/>
                </a:solidFill>
              </a:rPr>
              <a:t> </a:t>
            </a:r>
            <a:endParaRPr lang="en-US" altLang="zh-CN" dirty="0">
              <a:solidFill>
                <a:srgbClr val="000000"/>
              </a:solidFill>
              <a:highlight>
                <a:srgbClr val="FFFF00"/>
              </a:highlight>
            </a:endParaRPr>
          </a:p>
          <a:p>
            <a:pPr algn="just" eaLnBrk="1" hangingPunct="1">
              <a:defRPr/>
            </a:pPr>
            <a:r>
              <a:rPr lang="en-US" altLang="en-US" b="1" dirty="0">
                <a:solidFill>
                  <a:srgbClr val="000000"/>
                </a:solidFill>
              </a:rPr>
              <a:t>Methods</a:t>
            </a:r>
            <a:r>
              <a:rPr lang="en-US" altLang="en-US" dirty="0">
                <a:solidFill>
                  <a:srgbClr val="000000"/>
                </a:solidFill>
              </a:rPr>
              <a:t>:</a:t>
            </a:r>
            <a:r>
              <a:rPr lang="zh-CN" altLang="en-US" dirty="0">
                <a:solidFill>
                  <a:srgbClr val="000000"/>
                </a:solidFill>
              </a:rPr>
              <a:t> </a:t>
            </a:r>
            <a:endParaRPr lang="en-US" altLang="zh-CN" dirty="0">
              <a:solidFill>
                <a:srgbClr val="000000"/>
              </a:solidFill>
            </a:endParaRPr>
          </a:p>
          <a:p>
            <a:pPr lvl="1" algn="just" eaLnBrk="1" hangingPunct="1">
              <a:defRPr/>
            </a:pPr>
            <a:r>
              <a:rPr lang="en-US" altLang="en-US" dirty="0">
                <a:solidFill>
                  <a:srgbClr val="000000"/>
                </a:solidFill>
              </a:rPr>
              <a:t>G</a:t>
            </a:r>
            <a:r>
              <a:rPr lang="en-US" altLang="zh-CN" dirty="0">
                <a:solidFill>
                  <a:srgbClr val="000000"/>
                </a:solidFill>
              </a:rPr>
              <a:t>raph</a:t>
            </a:r>
            <a:r>
              <a:rPr lang="zh-CN" altLang="en-US" dirty="0">
                <a:solidFill>
                  <a:srgbClr val="000000"/>
                </a:solidFill>
              </a:rPr>
              <a:t> </a:t>
            </a:r>
            <a:r>
              <a:rPr lang="en-US" altLang="zh-CN" dirty="0">
                <a:solidFill>
                  <a:srgbClr val="000000"/>
                </a:solidFill>
              </a:rPr>
              <a:t>Convolutional</a:t>
            </a:r>
            <a:r>
              <a:rPr lang="zh-CN" altLang="en-US" dirty="0">
                <a:solidFill>
                  <a:srgbClr val="000000"/>
                </a:solidFill>
              </a:rPr>
              <a:t> </a:t>
            </a:r>
            <a:r>
              <a:rPr lang="en-US" altLang="zh-CN" dirty="0">
                <a:solidFill>
                  <a:srgbClr val="000000"/>
                </a:solidFill>
              </a:rPr>
              <a:t>Networks</a:t>
            </a:r>
            <a:r>
              <a:rPr lang="zh-CN" altLang="en-US" dirty="0">
                <a:solidFill>
                  <a:srgbClr val="000000"/>
                </a:solidFill>
              </a:rPr>
              <a:t> </a:t>
            </a:r>
            <a:r>
              <a:rPr lang="en-US" altLang="zh-CN" dirty="0">
                <a:solidFill>
                  <a:srgbClr val="000000"/>
                </a:solidFill>
              </a:rPr>
              <a:t>(GCNs)</a:t>
            </a:r>
          </a:p>
          <a:p>
            <a:pPr lvl="1" algn="just" eaLnBrk="1" hangingPunct="1">
              <a:defRPr/>
            </a:pPr>
            <a:r>
              <a:rPr lang="en-US" altLang="zh-CN" dirty="0">
                <a:solidFill>
                  <a:srgbClr val="000000"/>
                </a:solidFill>
              </a:rPr>
              <a:t>Various</a:t>
            </a:r>
            <a:r>
              <a:rPr lang="zh-CN" altLang="en-US" dirty="0">
                <a:solidFill>
                  <a:srgbClr val="000000"/>
                </a:solidFill>
              </a:rPr>
              <a:t> </a:t>
            </a:r>
            <a:r>
              <a:rPr lang="en-US" altLang="zh-CN" dirty="0">
                <a:solidFill>
                  <a:srgbClr val="000000"/>
                </a:solidFill>
              </a:rPr>
              <a:t>machine</a:t>
            </a:r>
            <a:r>
              <a:rPr lang="zh-CN" altLang="en-US" dirty="0">
                <a:solidFill>
                  <a:srgbClr val="000000"/>
                </a:solidFill>
              </a:rPr>
              <a:t> </a:t>
            </a:r>
            <a:r>
              <a:rPr lang="en-US" altLang="zh-CN" dirty="0">
                <a:solidFill>
                  <a:srgbClr val="000000"/>
                </a:solidFill>
              </a:rPr>
              <a:t>learning</a:t>
            </a:r>
            <a:r>
              <a:rPr lang="zh-CN" altLang="en-US" dirty="0">
                <a:solidFill>
                  <a:srgbClr val="000000"/>
                </a:solidFill>
              </a:rPr>
              <a:t> </a:t>
            </a:r>
            <a:r>
              <a:rPr lang="en-US" altLang="zh-CN" dirty="0">
                <a:solidFill>
                  <a:srgbClr val="000000"/>
                </a:solidFill>
              </a:rPr>
              <a:t>algorithms</a:t>
            </a:r>
            <a:r>
              <a:rPr lang="zh-CN" altLang="en-US" dirty="0">
                <a:solidFill>
                  <a:srgbClr val="000000"/>
                </a:solidFill>
              </a:rPr>
              <a:t> </a:t>
            </a:r>
            <a:r>
              <a:rPr lang="en-US" altLang="zh-CN" dirty="0">
                <a:solidFill>
                  <a:srgbClr val="000000"/>
                </a:solidFill>
              </a:rPr>
              <a:t>(i.e.,</a:t>
            </a:r>
            <a:r>
              <a:rPr lang="zh-CN" altLang="en-US" dirty="0">
                <a:solidFill>
                  <a:srgbClr val="000000"/>
                </a:solidFill>
              </a:rPr>
              <a:t> </a:t>
            </a:r>
            <a:r>
              <a:rPr lang="en-US" altLang="zh-CN" dirty="0">
                <a:solidFill>
                  <a:srgbClr val="000000"/>
                </a:solidFill>
              </a:rPr>
              <a:t>Logistic</a:t>
            </a:r>
            <a:r>
              <a:rPr lang="zh-CN" altLang="en-US" dirty="0">
                <a:solidFill>
                  <a:srgbClr val="000000"/>
                </a:solidFill>
              </a:rPr>
              <a:t> </a:t>
            </a:r>
            <a:r>
              <a:rPr lang="en-US" altLang="zh-CN" dirty="0">
                <a:solidFill>
                  <a:srgbClr val="000000"/>
                </a:solidFill>
              </a:rPr>
              <a:t>regression,</a:t>
            </a:r>
            <a:r>
              <a:rPr lang="zh-CN" altLang="en-US" dirty="0">
                <a:solidFill>
                  <a:srgbClr val="000000"/>
                </a:solidFill>
              </a:rPr>
              <a:t> </a:t>
            </a:r>
            <a:r>
              <a:rPr lang="en-US" altLang="zh-CN" dirty="0">
                <a:solidFill>
                  <a:srgbClr val="000000"/>
                </a:solidFill>
              </a:rPr>
              <a:t>random</a:t>
            </a:r>
            <a:r>
              <a:rPr lang="zh-CN" altLang="en-US" dirty="0">
                <a:solidFill>
                  <a:srgbClr val="000000"/>
                </a:solidFill>
              </a:rPr>
              <a:t> </a:t>
            </a:r>
            <a:r>
              <a:rPr lang="en-US" altLang="zh-CN" dirty="0">
                <a:solidFill>
                  <a:srgbClr val="000000"/>
                </a:solidFill>
              </a:rPr>
              <a:t>forest,</a:t>
            </a:r>
            <a:r>
              <a:rPr lang="zh-CN" altLang="en-US" dirty="0">
                <a:solidFill>
                  <a:srgbClr val="000000"/>
                </a:solidFill>
              </a:rPr>
              <a:t> </a:t>
            </a:r>
            <a:r>
              <a:rPr lang="en-US" altLang="zh-CN" dirty="0">
                <a:solidFill>
                  <a:srgbClr val="000000"/>
                </a:solidFill>
              </a:rPr>
              <a:t>MLP,</a:t>
            </a:r>
            <a:r>
              <a:rPr lang="zh-CN" altLang="en-US" dirty="0">
                <a:solidFill>
                  <a:srgbClr val="000000"/>
                </a:solidFill>
              </a:rPr>
              <a:t> </a:t>
            </a:r>
            <a:r>
              <a:rPr lang="en-US" altLang="zh-CN" dirty="0">
                <a:solidFill>
                  <a:srgbClr val="000000"/>
                </a:solidFill>
              </a:rPr>
              <a:t>SVM,</a:t>
            </a:r>
            <a:r>
              <a:rPr lang="zh-CN" altLang="en-US" dirty="0">
                <a:solidFill>
                  <a:srgbClr val="000000"/>
                </a:solidFill>
              </a:rPr>
              <a:t> </a:t>
            </a:r>
            <a:r>
              <a:rPr lang="en-US" altLang="zh-CN" dirty="0">
                <a:solidFill>
                  <a:srgbClr val="000000"/>
                </a:solidFill>
              </a:rPr>
              <a:t>KNN,</a:t>
            </a:r>
            <a:r>
              <a:rPr lang="zh-CN" altLang="en-US" dirty="0">
                <a:solidFill>
                  <a:srgbClr val="000000"/>
                </a:solidFill>
              </a:rPr>
              <a:t> </a:t>
            </a:r>
            <a:r>
              <a:rPr lang="en-US" altLang="zh-CN" dirty="0">
                <a:solidFill>
                  <a:srgbClr val="000000"/>
                </a:solidFill>
              </a:rPr>
              <a:t>Gaussian</a:t>
            </a:r>
            <a:r>
              <a:rPr lang="zh-CN" altLang="en-US" dirty="0">
                <a:solidFill>
                  <a:srgbClr val="000000"/>
                </a:solidFill>
              </a:rPr>
              <a:t> </a:t>
            </a:r>
            <a:r>
              <a:rPr lang="en-US" altLang="zh-CN" dirty="0">
                <a:solidFill>
                  <a:srgbClr val="000000"/>
                </a:solidFill>
              </a:rPr>
              <a:t>Naïve</a:t>
            </a:r>
            <a:r>
              <a:rPr lang="zh-CN" altLang="en-US" dirty="0">
                <a:solidFill>
                  <a:srgbClr val="000000"/>
                </a:solidFill>
              </a:rPr>
              <a:t> </a:t>
            </a:r>
            <a:r>
              <a:rPr lang="en-US" altLang="zh-CN" dirty="0">
                <a:solidFill>
                  <a:srgbClr val="000000"/>
                </a:solidFill>
              </a:rPr>
              <a:t>Bayes)</a:t>
            </a:r>
            <a:r>
              <a:rPr lang="zh-CN" altLang="en-US" dirty="0">
                <a:solidFill>
                  <a:srgbClr val="000000"/>
                </a:solidFill>
              </a:rPr>
              <a:t> </a:t>
            </a:r>
            <a:endParaRPr lang="en-US" altLang="en-US" dirty="0">
              <a:solidFill>
                <a:srgbClr val="000000"/>
              </a:solidFill>
            </a:endParaRPr>
          </a:p>
          <a:p>
            <a:pPr algn="just" eaLnBrk="1" hangingPunct="1">
              <a:defRPr/>
            </a:pPr>
            <a:r>
              <a:rPr lang="en-US" altLang="en-US" sz="2000" b="1" dirty="0">
                <a:solidFill>
                  <a:srgbClr val="000000"/>
                </a:solidFill>
              </a:rPr>
              <a:t>Key Findings:</a:t>
            </a:r>
            <a:r>
              <a:rPr lang="en-US" altLang="en-US" sz="2000" dirty="0">
                <a:solidFill>
                  <a:srgbClr val="000000"/>
                </a:solidFill>
              </a:rPr>
              <a:t> </a:t>
            </a:r>
          </a:p>
          <a:p>
            <a:pPr lvl="1" algn="just" eaLnBrk="1" hangingPunct="1">
              <a:defRPr/>
            </a:pPr>
            <a:r>
              <a:rPr lang="en-US" altLang="en-US" dirty="0">
                <a:solidFill>
                  <a:srgbClr val="000000"/>
                </a:solidFill>
              </a:rPr>
              <a:t>GCN achieved </a:t>
            </a:r>
            <a:r>
              <a:rPr lang="en-US" altLang="zh-CN" dirty="0">
                <a:solidFill>
                  <a:srgbClr val="000000"/>
                </a:solidFill>
              </a:rPr>
              <a:t>the</a:t>
            </a:r>
            <a:r>
              <a:rPr lang="zh-CN" altLang="en-US" dirty="0">
                <a:solidFill>
                  <a:srgbClr val="000000"/>
                </a:solidFill>
              </a:rPr>
              <a:t> </a:t>
            </a:r>
            <a:r>
              <a:rPr lang="en-US" altLang="en-US" dirty="0">
                <a:solidFill>
                  <a:srgbClr val="000000"/>
                </a:solidFill>
              </a:rPr>
              <a:t>highest accuracy (96.1%)</a:t>
            </a:r>
          </a:p>
          <a:p>
            <a:pPr lvl="1" algn="just" eaLnBrk="1" hangingPunct="1">
              <a:defRPr/>
            </a:pPr>
            <a:r>
              <a:rPr lang="en-US" altLang="zh-CN" dirty="0">
                <a:solidFill>
                  <a:srgbClr val="000000"/>
                </a:solidFill>
              </a:rPr>
              <a:t>Explainable</a:t>
            </a:r>
            <a:r>
              <a:rPr lang="zh-CN" altLang="en-US" dirty="0">
                <a:solidFill>
                  <a:srgbClr val="000000"/>
                </a:solidFill>
              </a:rPr>
              <a:t> </a:t>
            </a:r>
            <a:r>
              <a:rPr lang="en-US" altLang="zh-CN" dirty="0">
                <a:solidFill>
                  <a:srgbClr val="000000"/>
                </a:solidFill>
              </a:rPr>
              <a:t>results</a:t>
            </a:r>
            <a:r>
              <a:rPr lang="zh-CN" altLang="en-US" dirty="0">
                <a:solidFill>
                  <a:srgbClr val="000000"/>
                </a:solidFill>
              </a:rPr>
              <a:t> </a:t>
            </a:r>
            <a:r>
              <a:rPr lang="en-US" altLang="zh-CN" dirty="0">
                <a:solidFill>
                  <a:srgbClr val="000000"/>
                </a:solidFill>
              </a:rPr>
              <a:t>with</a:t>
            </a:r>
            <a:r>
              <a:rPr lang="zh-CN" altLang="en-US" dirty="0">
                <a:solidFill>
                  <a:srgbClr val="000000"/>
                </a:solidFill>
              </a:rPr>
              <a:t> </a:t>
            </a:r>
            <a:r>
              <a:rPr lang="en-US" altLang="zh-CN" dirty="0">
                <a:solidFill>
                  <a:srgbClr val="000000"/>
                </a:solidFill>
              </a:rPr>
              <a:t>highlighted</a:t>
            </a:r>
            <a:r>
              <a:rPr lang="zh-CN" altLang="en-US" dirty="0">
                <a:solidFill>
                  <a:srgbClr val="000000"/>
                </a:solidFill>
              </a:rPr>
              <a:t> </a:t>
            </a:r>
            <a:r>
              <a:rPr lang="en-US" altLang="zh-CN" dirty="0">
                <a:solidFill>
                  <a:srgbClr val="000000"/>
                </a:solidFill>
              </a:rPr>
              <a:t>important</a:t>
            </a:r>
            <a:r>
              <a:rPr lang="zh-CN" altLang="en-US" dirty="0">
                <a:solidFill>
                  <a:srgbClr val="000000"/>
                </a:solidFill>
              </a:rPr>
              <a:t> </a:t>
            </a:r>
            <a:r>
              <a:rPr lang="en-US" altLang="zh-CN" dirty="0">
                <a:solidFill>
                  <a:srgbClr val="000000"/>
                </a:solidFill>
              </a:rPr>
              <a:t>features.</a:t>
            </a:r>
            <a:r>
              <a:rPr lang="zh-CN" altLang="en-US" dirty="0">
                <a:solidFill>
                  <a:srgbClr val="000000"/>
                </a:solidFill>
              </a:rPr>
              <a:t> </a:t>
            </a:r>
            <a:endParaRPr lang="en-US" altLang="en-US" dirty="0">
              <a:solidFill>
                <a:srgbClr val="00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a:extLst>
              <a:ext uri="{FF2B5EF4-FFF2-40B4-BE49-F238E27FC236}">
                <a16:creationId xmlns:a16="http://schemas.microsoft.com/office/drawing/2014/main" id="{F190E55B-4E66-3392-DB2E-24322B452835}"/>
              </a:ext>
            </a:extLst>
          </p:cNvPr>
          <p:cNvSpPr>
            <a:spLocks noGrp="1" noChangeArrowheads="1"/>
          </p:cNvSpPr>
          <p:nvPr>
            <p:ph type="title"/>
          </p:nvPr>
        </p:nvSpPr>
        <p:spPr>
          <a:xfrm>
            <a:off x="609600" y="3200400"/>
            <a:ext cx="7772400" cy="1143000"/>
          </a:xfrm>
        </p:spPr>
        <p:txBody>
          <a:bodyPr/>
          <a:lstStyle/>
          <a:p>
            <a:pPr algn="ctr"/>
            <a:r>
              <a:rPr lang="en-US" altLang="en-US">
                <a:solidFill>
                  <a:srgbClr val="C00000"/>
                </a:solidFill>
              </a:rPr>
              <a:t>Questions?</a:t>
            </a:r>
          </a:p>
        </p:txBody>
      </p:sp>
      <p:sp>
        <p:nvSpPr>
          <p:cNvPr id="73730" name="Content Placeholder 2">
            <a:extLst>
              <a:ext uri="{FF2B5EF4-FFF2-40B4-BE49-F238E27FC236}">
                <a16:creationId xmlns:a16="http://schemas.microsoft.com/office/drawing/2014/main" id="{F34AC739-09CB-55BA-5361-1C3AC14DE4D1}"/>
              </a:ext>
            </a:extLst>
          </p:cNvPr>
          <p:cNvSpPr>
            <a:spLocks noGrp="1" noChangeArrowheads="1"/>
          </p:cNvSpPr>
          <p:nvPr>
            <p:ph idx="1"/>
          </p:nvPr>
        </p:nvSpPr>
        <p:spPr>
          <a:xfrm>
            <a:off x="609600" y="2362200"/>
            <a:ext cx="7772400" cy="685800"/>
          </a:xfrm>
        </p:spPr>
        <p:txBody>
          <a:bodyPr/>
          <a:lstStyle/>
          <a:p>
            <a:pPr marL="0" indent="0" algn="ctr">
              <a:buFontTx/>
              <a:buNone/>
            </a:pPr>
            <a:r>
              <a:rPr lang="en-US" altLang="zh-CN" sz="2400">
                <a:solidFill>
                  <a:srgbClr val="1E1E1E"/>
                </a:solidFill>
                <a:cs typeface="Calibri" panose="020F0502020204030204" pitchFamily="34" charset="0"/>
              </a:rPr>
              <a:t>Thank</a:t>
            </a:r>
            <a:r>
              <a:rPr lang="zh-CN" altLang="en-US" sz="2400">
                <a:solidFill>
                  <a:srgbClr val="1E1E1E"/>
                </a:solidFill>
                <a:cs typeface="Calibri" panose="020F0502020204030204" pitchFamily="34" charset="0"/>
              </a:rPr>
              <a:t> </a:t>
            </a:r>
            <a:r>
              <a:rPr lang="en-US" altLang="zh-CN" sz="2400">
                <a:solidFill>
                  <a:srgbClr val="1E1E1E"/>
                </a:solidFill>
                <a:cs typeface="Calibri" panose="020F0502020204030204" pitchFamily="34" charset="0"/>
              </a:rPr>
              <a:t>you</a:t>
            </a:r>
            <a:r>
              <a:rPr lang="zh-CN" altLang="en-US" sz="2400">
                <a:solidFill>
                  <a:srgbClr val="1E1E1E"/>
                </a:solidFill>
                <a:cs typeface="Calibri" panose="020F0502020204030204" pitchFamily="34" charset="0"/>
              </a:rPr>
              <a:t> </a:t>
            </a:r>
            <a:r>
              <a:rPr lang="en-US" altLang="zh-CN" sz="2400">
                <a:solidFill>
                  <a:srgbClr val="1E1E1E"/>
                </a:solidFill>
                <a:cs typeface="Calibri" panose="020F0502020204030204" pitchFamily="34" charset="0"/>
              </a:rPr>
              <a:t>for</a:t>
            </a:r>
            <a:r>
              <a:rPr lang="zh-CN" altLang="en-US" sz="2400">
                <a:solidFill>
                  <a:srgbClr val="1E1E1E"/>
                </a:solidFill>
                <a:cs typeface="Calibri" panose="020F0502020204030204" pitchFamily="34" charset="0"/>
              </a:rPr>
              <a:t> </a:t>
            </a:r>
            <a:r>
              <a:rPr lang="en-US" altLang="zh-CN" sz="2400">
                <a:solidFill>
                  <a:srgbClr val="1E1E1E"/>
                </a:solidFill>
                <a:cs typeface="Calibri" panose="020F0502020204030204" pitchFamily="34" charset="0"/>
              </a:rPr>
              <a:t>your</a:t>
            </a:r>
            <a:r>
              <a:rPr lang="zh-CN" altLang="en-US" sz="2400">
                <a:solidFill>
                  <a:srgbClr val="1E1E1E"/>
                </a:solidFill>
                <a:cs typeface="Calibri" panose="020F0502020204030204" pitchFamily="34" charset="0"/>
              </a:rPr>
              <a:t> </a:t>
            </a:r>
            <a:r>
              <a:rPr lang="en-US" altLang="zh-CN" sz="2400">
                <a:solidFill>
                  <a:srgbClr val="1E1E1E"/>
                </a:solidFill>
                <a:cs typeface="Calibri" panose="020F0502020204030204" pitchFamily="34" charset="0"/>
              </a:rPr>
              <a:t>attention!</a:t>
            </a:r>
            <a:endParaRPr lang="en-US" altLang="en-US" sz="2400">
              <a:solidFill>
                <a:srgbClr val="1E1E1E"/>
              </a:solidFill>
              <a:cs typeface="Calibri" panose="020F050202020403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B00D3-315E-C524-8F9F-4C98DFF46831}"/>
            </a:ext>
          </a:extLst>
        </p:cNvPr>
        <p:cNvGrpSpPr/>
        <p:nvPr/>
      </p:nvGrpSpPr>
      <p:grpSpPr>
        <a:xfrm>
          <a:off x="0" y="0"/>
          <a:ext cx="0" cy="0"/>
          <a:chOff x="0" y="0"/>
          <a:chExt cx="0" cy="0"/>
        </a:xfrm>
      </p:grpSpPr>
      <p:sp>
        <p:nvSpPr>
          <p:cNvPr id="59393" name="Title 1">
            <a:extLst>
              <a:ext uri="{FF2B5EF4-FFF2-40B4-BE49-F238E27FC236}">
                <a16:creationId xmlns:a16="http://schemas.microsoft.com/office/drawing/2014/main" id="{0677ABC5-25E5-D414-8CA2-BE8096F0CD6F}"/>
              </a:ext>
            </a:extLst>
          </p:cNvPr>
          <p:cNvSpPr>
            <a:spLocks noGrp="1" noChangeArrowheads="1"/>
          </p:cNvSpPr>
          <p:nvPr>
            <p:ph type="title"/>
          </p:nvPr>
        </p:nvSpPr>
        <p:spPr>
          <a:xfrm>
            <a:off x="381000" y="533400"/>
            <a:ext cx="7772400" cy="762000"/>
          </a:xfrm>
        </p:spPr>
        <p:txBody>
          <a:bodyPr/>
          <a:lstStyle/>
          <a:p>
            <a:r>
              <a:rPr lang="en-US" altLang="zh-CN" dirty="0">
                <a:solidFill>
                  <a:srgbClr val="C00000"/>
                </a:solidFill>
              </a:rPr>
              <a:t>Building Graph</a:t>
            </a:r>
            <a:endParaRPr lang="en-US" altLang="en-US" dirty="0">
              <a:solidFill>
                <a:srgbClr val="C00000"/>
              </a:solidFill>
            </a:endParaRPr>
          </a:p>
        </p:txBody>
      </p:sp>
      <p:pic>
        <p:nvPicPr>
          <p:cNvPr id="3" name="Content Placeholder 2">
            <a:extLst>
              <a:ext uri="{FF2B5EF4-FFF2-40B4-BE49-F238E27FC236}">
                <a16:creationId xmlns:a16="http://schemas.microsoft.com/office/drawing/2014/main" id="{C6507098-B1BB-B7E9-E9FD-EA31BD2DFB50}"/>
              </a:ext>
            </a:extLst>
          </p:cNvPr>
          <p:cNvPicPr>
            <a:picLocks noGrp="1" noChangeAspect="1"/>
          </p:cNvPicPr>
          <p:nvPr>
            <p:ph idx="1"/>
          </p:nvPr>
        </p:nvPicPr>
        <p:blipFill>
          <a:blip r:embed="rId3"/>
          <a:stretch>
            <a:fillRect/>
          </a:stretch>
        </p:blipFill>
        <p:spPr>
          <a:xfrm>
            <a:off x="5562600" y="22371"/>
            <a:ext cx="3552738" cy="1914398"/>
          </a:xfrm>
        </p:spPr>
      </p:pic>
      <p:sp>
        <p:nvSpPr>
          <p:cNvPr id="5" name="TextBox 4">
            <a:extLst>
              <a:ext uri="{FF2B5EF4-FFF2-40B4-BE49-F238E27FC236}">
                <a16:creationId xmlns:a16="http://schemas.microsoft.com/office/drawing/2014/main" id="{1E33B3C2-4256-1E1A-7413-5C79F55F816E}"/>
              </a:ext>
            </a:extLst>
          </p:cNvPr>
          <p:cNvSpPr txBox="1"/>
          <p:nvPr/>
        </p:nvSpPr>
        <p:spPr>
          <a:xfrm>
            <a:off x="304800" y="1237754"/>
            <a:ext cx="5257800" cy="1323439"/>
          </a:xfrm>
          <a:prstGeom prst="rect">
            <a:avLst/>
          </a:prstGeom>
          <a:noFill/>
        </p:spPr>
        <p:txBody>
          <a:bodyPr wrap="square">
            <a:spAutoFit/>
          </a:bodyPr>
          <a:lstStyle/>
          <a:p>
            <a:r>
              <a:rPr lang="en-US" sz="2000" dirty="0"/>
              <a:t>1. Create Adjacency Matrix (</a:t>
            </a:r>
            <a:r>
              <a:rPr lang="en-US" sz="2000" dirty="0" err="1"/>
              <a:t>Numpy</a:t>
            </a:r>
            <a:r>
              <a:rPr lang="en-US" sz="2000" dirty="0"/>
              <a:t> array)</a:t>
            </a:r>
          </a:p>
          <a:p>
            <a:r>
              <a:rPr lang="en-US" sz="2000" dirty="0"/>
              <a:t>2. Convert to Graph (</a:t>
            </a:r>
            <a:r>
              <a:rPr lang="en-US" sz="2000" dirty="0" err="1"/>
              <a:t>Networkx</a:t>
            </a:r>
            <a:r>
              <a:rPr lang="en-US" sz="2000" dirty="0"/>
              <a:t> format)</a:t>
            </a:r>
          </a:p>
          <a:p>
            <a:r>
              <a:rPr lang="en-US" sz="2000" dirty="0"/>
              <a:t>3. Prepare for </a:t>
            </a:r>
            <a:r>
              <a:rPr lang="en-US" sz="2000" dirty="0" err="1"/>
              <a:t>PyTorch</a:t>
            </a:r>
            <a:r>
              <a:rPr lang="en-US" sz="2000" dirty="0"/>
              <a:t> Geometric</a:t>
            </a:r>
          </a:p>
          <a:p>
            <a:r>
              <a:rPr lang="en-US" sz="2000" dirty="0"/>
              <a:t>4. Handle Undirected Graphs</a:t>
            </a:r>
          </a:p>
        </p:txBody>
      </p:sp>
      <p:pic>
        <p:nvPicPr>
          <p:cNvPr id="7" name="Picture 6">
            <a:extLst>
              <a:ext uri="{FF2B5EF4-FFF2-40B4-BE49-F238E27FC236}">
                <a16:creationId xmlns:a16="http://schemas.microsoft.com/office/drawing/2014/main" id="{122621F5-9112-55B6-8909-1F281711765B}"/>
              </a:ext>
            </a:extLst>
          </p:cNvPr>
          <p:cNvPicPr>
            <a:picLocks noChangeAspect="1"/>
          </p:cNvPicPr>
          <p:nvPr/>
        </p:nvPicPr>
        <p:blipFill>
          <a:blip r:embed="rId4"/>
          <a:stretch>
            <a:fillRect/>
          </a:stretch>
        </p:blipFill>
        <p:spPr>
          <a:xfrm>
            <a:off x="5562600" y="2057400"/>
            <a:ext cx="3543482" cy="2457576"/>
          </a:xfrm>
          <a:prstGeom prst="rect">
            <a:avLst/>
          </a:prstGeom>
        </p:spPr>
      </p:pic>
      <p:pic>
        <p:nvPicPr>
          <p:cNvPr id="9" name="Picture 8">
            <a:extLst>
              <a:ext uri="{FF2B5EF4-FFF2-40B4-BE49-F238E27FC236}">
                <a16:creationId xmlns:a16="http://schemas.microsoft.com/office/drawing/2014/main" id="{E0168A2F-23D0-10D2-73D3-C077E210800E}"/>
              </a:ext>
            </a:extLst>
          </p:cNvPr>
          <p:cNvPicPr>
            <a:picLocks noChangeAspect="1"/>
          </p:cNvPicPr>
          <p:nvPr/>
        </p:nvPicPr>
        <p:blipFill>
          <a:blip r:embed="rId5"/>
          <a:stretch>
            <a:fillRect/>
          </a:stretch>
        </p:blipFill>
        <p:spPr>
          <a:xfrm>
            <a:off x="152400" y="3014533"/>
            <a:ext cx="4781796" cy="1930499"/>
          </a:xfrm>
          <a:prstGeom prst="rect">
            <a:avLst/>
          </a:prstGeom>
        </p:spPr>
      </p:pic>
      <p:pic>
        <p:nvPicPr>
          <p:cNvPr id="11" name="Picture 10">
            <a:extLst>
              <a:ext uri="{FF2B5EF4-FFF2-40B4-BE49-F238E27FC236}">
                <a16:creationId xmlns:a16="http://schemas.microsoft.com/office/drawing/2014/main" id="{C56BA495-A9F0-981D-E121-C3C0B0D796FB}"/>
              </a:ext>
            </a:extLst>
          </p:cNvPr>
          <p:cNvPicPr>
            <a:picLocks noChangeAspect="1"/>
          </p:cNvPicPr>
          <p:nvPr/>
        </p:nvPicPr>
        <p:blipFill>
          <a:blip r:embed="rId6"/>
          <a:stretch>
            <a:fillRect/>
          </a:stretch>
        </p:blipFill>
        <p:spPr>
          <a:xfrm>
            <a:off x="152400" y="5245576"/>
            <a:ext cx="3321221" cy="749339"/>
          </a:xfrm>
          <a:prstGeom prst="rect">
            <a:avLst/>
          </a:prstGeom>
        </p:spPr>
      </p:pic>
      <p:pic>
        <p:nvPicPr>
          <p:cNvPr id="13" name="Picture 12">
            <a:extLst>
              <a:ext uri="{FF2B5EF4-FFF2-40B4-BE49-F238E27FC236}">
                <a16:creationId xmlns:a16="http://schemas.microsoft.com/office/drawing/2014/main" id="{2DE6D2C7-EA81-B376-FE4D-67BB25B152A4}"/>
              </a:ext>
            </a:extLst>
          </p:cNvPr>
          <p:cNvPicPr>
            <a:picLocks noChangeAspect="1"/>
          </p:cNvPicPr>
          <p:nvPr/>
        </p:nvPicPr>
        <p:blipFill>
          <a:blip r:embed="rId7"/>
          <a:stretch>
            <a:fillRect/>
          </a:stretch>
        </p:blipFill>
        <p:spPr>
          <a:xfrm>
            <a:off x="3886200" y="5188424"/>
            <a:ext cx="3264068" cy="806491"/>
          </a:xfrm>
          <a:prstGeom prst="rect">
            <a:avLst/>
          </a:prstGeom>
        </p:spPr>
      </p:pic>
    </p:spTree>
    <p:extLst>
      <p:ext uri="{BB962C8B-B14F-4D97-AF65-F5344CB8AC3E}">
        <p14:creationId xmlns:p14="http://schemas.microsoft.com/office/powerpoint/2010/main" val="2544424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09F111-CCA7-65E9-F2CA-DB120B54F46D}"/>
            </a:ext>
          </a:extLst>
        </p:cNvPr>
        <p:cNvGrpSpPr/>
        <p:nvPr/>
      </p:nvGrpSpPr>
      <p:grpSpPr>
        <a:xfrm>
          <a:off x="0" y="0"/>
          <a:ext cx="0" cy="0"/>
          <a:chOff x="0" y="0"/>
          <a:chExt cx="0" cy="0"/>
        </a:xfrm>
      </p:grpSpPr>
      <p:sp>
        <p:nvSpPr>
          <p:cNvPr id="57345" name="Title 1">
            <a:extLst>
              <a:ext uri="{FF2B5EF4-FFF2-40B4-BE49-F238E27FC236}">
                <a16:creationId xmlns:a16="http://schemas.microsoft.com/office/drawing/2014/main" id="{029C6FDA-04F7-9888-B09D-6251CA60B960}"/>
              </a:ext>
            </a:extLst>
          </p:cNvPr>
          <p:cNvSpPr>
            <a:spLocks noGrp="1" noChangeArrowheads="1"/>
          </p:cNvSpPr>
          <p:nvPr>
            <p:ph type="title"/>
          </p:nvPr>
        </p:nvSpPr>
        <p:spPr>
          <a:xfrm>
            <a:off x="381000" y="533400"/>
            <a:ext cx="7772400" cy="1143000"/>
          </a:xfrm>
        </p:spPr>
        <p:txBody>
          <a:bodyPr/>
          <a:lstStyle/>
          <a:p>
            <a:r>
              <a:rPr lang="en-US" altLang="zh-CN" dirty="0">
                <a:solidFill>
                  <a:srgbClr val="C00000"/>
                </a:solidFill>
              </a:rPr>
              <a:t>Step</a:t>
            </a:r>
            <a:r>
              <a:rPr lang="zh-CN" altLang="en-US" dirty="0">
                <a:solidFill>
                  <a:srgbClr val="C00000"/>
                </a:solidFill>
              </a:rPr>
              <a:t> </a:t>
            </a:r>
            <a:r>
              <a:rPr lang="en-US" altLang="zh-CN" dirty="0">
                <a:solidFill>
                  <a:srgbClr val="C00000"/>
                </a:solidFill>
              </a:rPr>
              <a:t>2:</a:t>
            </a:r>
            <a:r>
              <a:rPr lang="zh-CN" altLang="en-US" dirty="0">
                <a:solidFill>
                  <a:srgbClr val="C00000"/>
                </a:solidFill>
              </a:rPr>
              <a:t> </a:t>
            </a:r>
            <a:r>
              <a:rPr lang="en-US" altLang="en-US" dirty="0">
                <a:solidFill>
                  <a:srgbClr val="C00000"/>
                </a:solidFill>
              </a:rPr>
              <a:t>Data Preparation for the GCN</a:t>
            </a:r>
          </a:p>
        </p:txBody>
      </p:sp>
      <p:sp>
        <p:nvSpPr>
          <p:cNvPr id="20483" name="Content Placeholder 2">
            <a:extLst>
              <a:ext uri="{FF2B5EF4-FFF2-40B4-BE49-F238E27FC236}">
                <a16:creationId xmlns:a16="http://schemas.microsoft.com/office/drawing/2014/main" id="{1F20FB80-CD02-8A20-88E1-463874CD4FD4}"/>
              </a:ext>
            </a:extLst>
          </p:cNvPr>
          <p:cNvSpPr>
            <a:spLocks noGrp="1" noChangeArrowheads="1"/>
          </p:cNvSpPr>
          <p:nvPr>
            <p:ph idx="1"/>
          </p:nvPr>
        </p:nvSpPr>
        <p:spPr>
          <a:xfrm>
            <a:off x="381000" y="1447800"/>
            <a:ext cx="7772400" cy="4114800"/>
          </a:xfrm>
        </p:spPr>
        <p:txBody>
          <a:bodyPr/>
          <a:lstStyle/>
          <a:p>
            <a:pPr>
              <a:defRPr/>
            </a:pPr>
            <a:r>
              <a:rPr lang="en-US" altLang="en-US" dirty="0"/>
              <a:t>Feature and </a:t>
            </a:r>
            <a:r>
              <a:rPr lang="en-US" altLang="zh-CN" dirty="0"/>
              <a:t>l</a:t>
            </a:r>
            <a:r>
              <a:rPr lang="en-US" altLang="en-US" dirty="0"/>
              <a:t>abel Conversion</a:t>
            </a:r>
          </a:p>
          <a:p>
            <a:pPr>
              <a:defRPr/>
            </a:pPr>
            <a:r>
              <a:rPr lang="en-US" altLang="en-US" dirty="0"/>
              <a:t>Transuductive model</a:t>
            </a:r>
          </a:p>
          <a:p>
            <a:pPr>
              <a:defRPr/>
            </a:pPr>
            <a:r>
              <a:rPr lang="en-US" altLang="en-US" dirty="0"/>
              <a:t>Train-Test </a:t>
            </a:r>
            <a:r>
              <a:rPr lang="en-US" altLang="zh-CN" dirty="0"/>
              <a:t>data</a:t>
            </a:r>
            <a:r>
              <a:rPr lang="zh-CN" altLang="en-US" dirty="0"/>
              <a:t> </a:t>
            </a:r>
            <a:r>
              <a:rPr lang="en-US" altLang="zh-CN" dirty="0"/>
              <a:t>split</a:t>
            </a:r>
            <a:r>
              <a:rPr lang="zh-CN" altLang="en-US" dirty="0"/>
              <a:t> </a:t>
            </a:r>
            <a:r>
              <a:rPr lang="en-US" altLang="zh-CN" dirty="0"/>
              <a:t>(80% Training, 20% Test)</a:t>
            </a:r>
            <a:endParaRPr lang="en-US" altLang="en-US" dirty="0"/>
          </a:p>
          <a:p>
            <a:pPr>
              <a:defRPr/>
            </a:pPr>
            <a:r>
              <a:rPr lang="en-US" altLang="en-US" dirty="0"/>
              <a:t>Graph data integration (5000, 1348)</a:t>
            </a:r>
          </a:p>
          <a:p>
            <a:pPr marL="0" indent="0">
              <a:buFontTx/>
              <a:buNone/>
              <a:defRPr/>
            </a:pPr>
            <a:endParaRPr lang="en-US" altLang="en-US" dirty="0"/>
          </a:p>
        </p:txBody>
      </p:sp>
      <p:pic>
        <p:nvPicPr>
          <p:cNvPr id="4" name="Picture 3">
            <a:extLst>
              <a:ext uri="{FF2B5EF4-FFF2-40B4-BE49-F238E27FC236}">
                <a16:creationId xmlns:a16="http://schemas.microsoft.com/office/drawing/2014/main" id="{D2D56529-3670-72B5-DEA4-29D3A0EDD6B3}"/>
              </a:ext>
            </a:extLst>
          </p:cNvPr>
          <p:cNvPicPr>
            <a:picLocks noChangeAspect="1"/>
          </p:cNvPicPr>
          <p:nvPr/>
        </p:nvPicPr>
        <p:blipFill>
          <a:blip r:embed="rId3"/>
          <a:stretch>
            <a:fillRect/>
          </a:stretch>
        </p:blipFill>
        <p:spPr>
          <a:xfrm>
            <a:off x="685800" y="3156687"/>
            <a:ext cx="2671564" cy="590557"/>
          </a:xfrm>
          <a:prstGeom prst="rect">
            <a:avLst/>
          </a:prstGeom>
        </p:spPr>
      </p:pic>
      <p:pic>
        <p:nvPicPr>
          <p:cNvPr id="10" name="Picture 9">
            <a:extLst>
              <a:ext uri="{FF2B5EF4-FFF2-40B4-BE49-F238E27FC236}">
                <a16:creationId xmlns:a16="http://schemas.microsoft.com/office/drawing/2014/main" id="{7F8AD58D-9054-9DD9-6777-79C5D3E6F417}"/>
              </a:ext>
            </a:extLst>
          </p:cNvPr>
          <p:cNvPicPr>
            <a:picLocks noChangeAspect="1"/>
          </p:cNvPicPr>
          <p:nvPr/>
        </p:nvPicPr>
        <p:blipFill>
          <a:blip r:embed="rId4"/>
          <a:stretch>
            <a:fillRect/>
          </a:stretch>
        </p:blipFill>
        <p:spPr>
          <a:xfrm>
            <a:off x="685800" y="3992610"/>
            <a:ext cx="2388804" cy="806477"/>
          </a:xfrm>
          <a:prstGeom prst="rect">
            <a:avLst/>
          </a:prstGeom>
        </p:spPr>
      </p:pic>
      <p:pic>
        <p:nvPicPr>
          <p:cNvPr id="12" name="Picture 11">
            <a:extLst>
              <a:ext uri="{FF2B5EF4-FFF2-40B4-BE49-F238E27FC236}">
                <a16:creationId xmlns:a16="http://schemas.microsoft.com/office/drawing/2014/main" id="{38616F28-4C53-804F-B192-5EFC6CAA1307}"/>
              </a:ext>
            </a:extLst>
          </p:cNvPr>
          <p:cNvPicPr>
            <a:picLocks noChangeAspect="1"/>
          </p:cNvPicPr>
          <p:nvPr/>
        </p:nvPicPr>
        <p:blipFill>
          <a:blip r:embed="rId5"/>
          <a:stretch>
            <a:fillRect/>
          </a:stretch>
        </p:blipFill>
        <p:spPr>
          <a:xfrm>
            <a:off x="685800" y="4874702"/>
            <a:ext cx="2209800" cy="810581"/>
          </a:xfrm>
          <a:prstGeom prst="rect">
            <a:avLst/>
          </a:prstGeom>
        </p:spPr>
      </p:pic>
      <p:pic>
        <p:nvPicPr>
          <p:cNvPr id="3" name="Picture 2">
            <a:extLst>
              <a:ext uri="{FF2B5EF4-FFF2-40B4-BE49-F238E27FC236}">
                <a16:creationId xmlns:a16="http://schemas.microsoft.com/office/drawing/2014/main" id="{C6AB9781-6C80-5E9E-9800-24D5172270B4}"/>
              </a:ext>
            </a:extLst>
          </p:cNvPr>
          <p:cNvPicPr>
            <a:picLocks noChangeAspect="1"/>
          </p:cNvPicPr>
          <p:nvPr/>
        </p:nvPicPr>
        <p:blipFill>
          <a:blip r:embed="rId6"/>
          <a:stretch>
            <a:fillRect/>
          </a:stretch>
        </p:blipFill>
        <p:spPr>
          <a:xfrm>
            <a:off x="3872830" y="3799047"/>
            <a:ext cx="4890170" cy="1212866"/>
          </a:xfrm>
          <a:prstGeom prst="rect">
            <a:avLst/>
          </a:prstGeom>
        </p:spPr>
      </p:pic>
    </p:spTree>
    <p:extLst>
      <p:ext uri="{BB962C8B-B14F-4D97-AF65-F5344CB8AC3E}">
        <p14:creationId xmlns:p14="http://schemas.microsoft.com/office/powerpoint/2010/main" val="31852863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7CD85-4A4E-BADE-A4E5-059A5FE53699}"/>
            </a:ext>
          </a:extLst>
        </p:cNvPr>
        <p:cNvGrpSpPr/>
        <p:nvPr/>
      </p:nvGrpSpPr>
      <p:grpSpPr>
        <a:xfrm>
          <a:off x="0" y="0"/>
          <a:ext cx="0" cy="0"/>
          <a:chOff x="0" y="0"/>
          <a:chExt cx="0" cy="0"/>
        </a:xfrm>
      </p:grpSpPr>
      <p:sp>
        <p:nvSpPr>
          <p:cNvPr id="59393" name="Title 1">
            <a:extLst>
              <a:ext uri="{FF2B5EF4-FFF2-40B4-BE49-F238E27FC236}">
                <a16:creationId xmlns:a16="http://schemas.microsoft.com/office/drawing/2014/main" id="{DB6E3F8A-BB70-3FEA-A0BD-3A0B342D3263}"/>
              </a:ext>
            </a:extLst>
          </p:cNvPr>
          <p:cNvSpPr>
            <a:spLocks noGrp="1" noChangeArrowheads="1"/>
          </p:cNvSpPr>
          <p:nvPr>
            <p:ph type="title"/>
          </p:nvPr>
        </p:nvSpPr>
        <p:spPr>
          <a:xfrm>
            <a:off x="1022350" y="912813"/>
            <a:ext cx="7772400" cy="1143000"/>
          </a:xfrm>
        </p:spPr>
        <p:txBody>
          <a:bodyPr wrap="square" anchor="t">
            <a:normAutofit/>
          </a:bodyPr>
          <a:lstStyle/>
          <a:p>
            <a:r>
              <a:rPr lang="en-US" altLang="zh-CN" dirty="0">
                <a:solidFill>
                  <a:srgbClr val="FF0000"/>
                </a:solidFill>
              </a:rPr>
              <a:t>Step</a:t>
            </a:r>
            <a:r>
              <a:rPr lang="zh-CN" altLang="en-US" dirty="0">
                <a:solidFill>
                  <a:srgbClr val="FF0000"/>
                </a:solidFill>
              </a:rPr>
              <a:t> </a:t>
            </a:r>
            <a:r>
              <a:rPr lang="en-US" altLang="zh-CN" dirty="0">
                <a:solidFill>
                  <a:srgbClr val="FF0000"/>
                </a:solidFill>
              </a:rPr>
              <a:t>3:</a:t>
            </a:r>
            <a:r>
              <a:rPr lang="zh-CN" altLang="en-US" dirty="0">
                <a:solidFill>
                  <a:srgbClr val="FF0000"/>
                </a:solidFill>
              </a:rPr>
              <a:t> </a:t>
            </a:r>
            <a:r>
              <a:rPr lang="en-US" altLang="en-US" dirty="0">
                <a:solidFill>
                  <a:srgbClr val="FF0000"/>
                </a:solidFill>
              </a:rPr>
              <a:t>GCN Model Architecture</a:t>
            </a:r>
          </a:p>
        </p:txBody>
      </p:sp>
      <p:sp>
        <p:nvSpPr>
          <p:cNvPr id="59394" name="Content Placeholder 2">
            <a:extLst>
              <a:ext uri="{FF2B5EF4-FFF2-40B4-BE49-F238E27FC236}">
                <a16:creationId xmlns:a16="http://schemas.microsoft.com/office/drawing/2014/main" id="{D54BFAE1-E0AB-B6EC-F7D2-7A6E03C3C707}"/>
              </a:ext>
            </a:extLst>
          </p:cNvPr>
          <p:cNvSpPr>
            <a:spLocks noGrp="1" noChangeArrowheads="1"/>
          </p:cNvSpPr>
          <p:nvPr>
            <p:ph sz="half" idx="1"/>
          </p:nvPr>
        </p:nvSpPr>
        <p:spPr>
          <a:xfrm>
            <a:off x="1022350" y="1981200"/>
            <a:ext cx="3810000" cy="4114800"/>
          </a:xfrm>
        </p:spPr>
        <p:txBody>
          <a:bodyPr wrap="square" anchor="t">
            <a:normAutofit/>
          </a:bodyPr>
          <a:lstStyle/>
          <a:p>
            <a:pPr>
              <a:lnSpc>
                <a:spcPct val="90000"/>
              </a:lnSpc>
            </a:pPr>
            <a:r>
              <a:rPr lang="en-US" altLang="en-US" sz="2400" dirty="0"/>
              <a:t>Input</a:t>
            </a:r>
          </a:p>
          <a:p>
            <a:pPr>
              <a:lnSpc>
                <a:spcPct val="90000"/>
              </a:lnSpc>
            </a:pPr>
            <a:r>
              <a:rPr lang="en-US" altLang="en-US" sz="2400" dirty="0"/>
              <a:t>Layers:</a:t>
            </a:r>
          </a:p>
          <a:p>
            <a:pPr lvl="1">
              <a:lnSpc>
                <a:spcPct val="90000"/>
              </a:lnSpc>
            </a:pPr>
            <a:r>
              <a:rPr lang="en-US" altLang="en-US" dirty="0"/>
              <a:t>First Convolution Layer</a:t>
            </a:r>
          </a:p>
          <a:p>
            <a:pPr lvl="1">
              <a:lnSpc>
                <a:spcPct val="90000"/>
              </a:lnSpc>
            </a:pPr>
            <a:r>
              <a:rPr lang="en-US" altLang="en-US" dirty="0"/>
              <a:t>ReLU Activation</a:t>
            </a:r>
          </a:p>
          <a:p>
            <a:pPr lvl="1">
              <a:lnSpc>
                <a:spcPct val="90000"/>
              </a:lnSpc>
            </a:pPr>
            <a:r>
              <a:rPr lang="en-US" altLang="en-US" dirty="0"/>
              <a:t>Dropout</a:t>
            </a:r>
          </a:p>
          <a:p>
            <a:pPr lvl="1">
              <a:lnSpc>
                <a:spcPct val="90000"/>
              </a:lnSpc>
            </a:pPr>
            <a:r>
              <a:rPr lang="en-US" altLang="en-US" dirty="0"/>
              <a:t>Second Convolution Layer</a:t>
            </a:r>
          </a:p>
          <a:p>
            <a:pPr lvl="1">
              <a:lnSpc>
                <a:spcPct val="90000"/>
              </a:lnSpc>
            </a:pPr>
            <a:r>
              <a:rPr lang="en-US" altLang="en-US" dirty="0"/>
              <a:t>SoftMax</a:t>
            </a:r>
          </a:p>
          <a:p>
            <a:pPr>
              <a:lnSpc>
                <a:spcPct val="90000"/>
              </a:lnSpc>
            </a:pPr>
            <a:r>
              <a:rPr lang="en-US" altLang="en-US" sz="2400" dirty="0"/>
              <a:t>Output</a:t>
            </a:r>
          </a:p>
          <a:p>
            <a:pPr marL="457200" lvl="1" indent="0">
              <a:lnSpc>
                <a:spcPct val="90000"/>
              </a:lnSpc>
              <a:buFontTx/>
              <a:buNone/>
            </a:pPr>
            <a:endParaRPr lang="en-US" altLang="en-US" dirty="0"/>
          </a:p>
        </p:txBody>
      </p:sp>
      <p:pic>
        <p:nvPicPr>
          <p:cNvPr id="3" name="Picture 2" descr="A computer code with text&#10;&#10;Description automatically generated with medium confidence">
            <a:extLst>
              <a:ext uri="{FF2B5EF4-FFF2-40B4-BE49-F238E27FC236}">
                <a16:creationId xmlns:a16="http://schemas.microsoft.com/office/drawing/2014/main" id="{0D573F20-195A-0373-203E-46F1E8BC3812}"/>
              </a:ext>
            </a:extLst>
          </p:cNvPr>
          <p:cNvPicPr>
            <a:picLocks noChangeAspect="1"/>
          </p:cNvPicPr>
          <p:nvPr/>
        </p:nvPicPr>
        <p:blipFill>
          <a:blip r:embed="rId3"/>
          <a:stretch>
            <a:fillRect/>
          </a:stretch>
        </p:blipFill>
        <p:spPr>
          <a:xfrm>
            <a:off x="4572000" y="2838450"/>
            <a:ext cx="4299857" cy="1504950"/>
          </a:xfrm>
          <a:prstGeom prst="rect">
            <a:avLst/>
          </a:prstGeom>
          <a:noFill/>
        </p:spPr>
      </p:pic>
    </p:spTree>
    <p:extLst>
      <p:ext uri="{BB962C8B-B14F-4D97-AF65-F5344CB8AC3E}">
        <p14:creationId xmlns:p14="http://schemas.microsoft.com/office/powerpoint/2010/main" val="42687041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B22DA-F5C7-748F-DFE7-BE89E4E057C6}"/>
            </a:ext>
          </a:extLst>
        </p:cNvPr>
        <p:cNvGrpSpPr/>
        <p:nvPr/>
      </p:nvGrpSpPr>
      <p:grpSpPr>
        <a:xfrm>
          <a:off x="0" y="0"/>
          <a:ext cx="0" cy="0"/>
          <a:chOff x="0" y="0"/>
          <a:chExt cx="0" cy="0"/>
        </a:xfrm>
      </p:grpSpPr>
      <p:sp>
        <p:nvSpPr>
          <p:cNvPr id="65537" name="Title 1">
            <a:extLst>
              <a:ext uri="{FF2B5EF4-FFF2-40B4-BE49-F238E27FC236}">
                <a16:creationId xmlns:a16="http://schemas.microsoft.com/office/drawing/2014/main" id="{D99CD568-EA8E-F866-234A-A717C8BCE968}"/>
              </a:ext>
            </a:extLst>
          </p:cNvPr>
          <p:cNvSpPr>
            <a:spLocks noGrp="1" noChangeArrowheads="1"/>
          </p:cNvSpPr>
          <p:nvPr>
            <p:ph type="title"/>
          </p:nvPr>
        </p:nvSpPr>
        <p:spPr>
          <a:xfrm>
            <a:off x="369888" y="379413"/>
            <a:ext cx="8153400" cy="461962"/>
          </a:xfrm>
        </p:spPr>
        <p:txBody>
          <a:bodyPr/>
          <a:lstStyle/>
          <a:p>
            <a:r>
              <a:rPr lang="en-US" altLang="en-US">
                <a:solidFill>
                  <a:srgbClr val="C00000"/>
                </a:solidFill>
              </a:rPr>
              <a:t>GNN Explainer - Subgraph Visualization </a:t>
            </a:r>
          </a:p>
        </p:txBody>
      </p:sp>
      <p:sp>
        <p:nvSpPr>
          <p:cNvPr id="65538" name="Content Placeholder 2">
            <a:extLst>
              <a:ext uri="{FF2B5EF4-FFF2-40B4-BE49-F238E27FC236}">
                <a16:creationId xmlns:a16="http://schemas.microsoft.com/office/drawing/2014/main" id="{18B06E2E-1F35-E77B-A4F8-7530C04D1DB8}"/>
              </a:ext>
            </a:extLst>
          </p:cNvPr>
          <p:cNvSpPr>
            <a:spLocks noGrp="1" noChangeArrowheads="1"/>
          </p:cNvSpPr>
          <p:nvPr>
            <p:ph idx="1"/>
          </p:nvPr>
        </p:nvSpPr>
        <p:spPr>
          <a:xfrm>
            <a:off x="381000" y="1371600"/>
            <a:ext cx="7772400" cy="4114800"/>
          </a:xfrm>
        </p:spPr>
        <p:txBody>
          <a:bodyPr/>
          <a:lstStyle/>
          <a:p>
            <a:endParaRPr lang="en-US" altLang="en-US" sz="2400">
              <a:solidFill>
                <a:srgbClr val="1E1E1E"/>
              </a:solidFill>
              <a:cs typeface="Times New Roman" panose="02020603050405020304" pitchFamily="18" charset="0"/>
            </a:endParaRPr>
          </a:p>
          <a:p>
            <a:endParaRPr lang="en-US" altLang="en-US" sz="2400"/>
          </a:p>
          <a:p>
            <a:endParaRPr lang="en-US" altLang="en-US" sz="2400"/>
          </a:p>
          <a:p>
            <a:endParaRPr lang="en-US" altLang="en-US"/>
          </a:p>
        </p:txBody>
      </p:sp>
      <p:pic>
        <p:nvPicPr>
          <p:cNvPr id="68611" name="Picture 3" descr="A drawing of a diagram&#10;&#10;Description automatically generated">
            <a:extLst>
              <a:ext uri="{FF2B5EF4-FFF2-40B4-BE49-F238E27FC236}">
                <a16:creationId xmlns:a16="http://schemas.microsoft.com/office/drawing/2014/main" id="{7289E103-2FC5-DB3C-949F-04F21D4F6485}"/>
              </a:ext>
            </a:extLst>
          </p:cNvPr>
          <p:cNvPicPr>
            <a:picLocks noChangeAspect="1" noChangeArrowheads="1"/>
          </p:cNvPicPr>
          <p:nvPr/>
        </p:nvPicPr>
        <p:blipFill>
          <a:blip r:embed="rId3">
            <a:duotone>
              <a:prstClr val="black"/>
              <a:schemeClr val="accent1">
                <a:tint val="45000"/>
                <a:satMod val="400000"/>
              </a:schemeClr>
            </a:duotone>
          </a:blip>
          <a:srcRect/>
          <a:stretch>
            <a:fillRect/>
          </a:stretch>
        </p:blipFill>
        <p:spPr bwMode="auto">
          <a:xfrm>
            <a:off x="191633" y="1219200"/>
            <a:ext cx="5931934" cy="2667000"/>
          </a:xfrm>
          <a:prstGeom prst="rect">
            <a:avLst/>
          </a:prstGeom>
          <a:noFill/>
          <a:ln>
            <a:noFill/>
          </a:ln>
        </p:spPr>
      </p:pic>
      <p:sp>
        <p:nvSpPr>
          <p:cNvPr id="2" name="TextBox 1">
            <a:extLst>
              <a:ext uri="{FF2B5EF4-FFF2-40B4-BE49-F238E27FC236}">
                <a16:creationId xmlns:a16="http://schemas.microsoft.com/office/drawing/2014/main" id="{47C5021E-EF3B-8803-D7A5-33357EB4F86E}"/>
              </a:ext>
            </a:extLst>
          </p:cNvPr>
          <p:cNvSpPr txBox="1"/>
          <p:nvPr/>
        </p:nvSpPr>
        <p:spPr>
          <a:xfrm>
            <a:off x="228600" y="5310428"/>
            <a:ext cx="8760732" cy="707886"/>
          </a:xfrm>
          <a:prstGeom prst="rect">
            <a:avLst/>
          </a:prstGeom>
          <a:noFill/>
        </p:spPr>
        <p:txBody>
          <a:bodyPr wrap="square">
            <a:spAutoFit/>
          </a:bodyPr>
          <a:lstStyle/>
          <a:p>
            <a:pPr algn="ctr">
              <a:defRPr/>
            </a:pPr>
            <a:r>
              <a:rPr lang="en-US" sz="2000" dirty="0"/>
              <a:t>https://colab.research.google.com/drive/1RkUiL_9Az7lJLYHoU4YI-chssvAu5IS9#scrollTo=NCtkdtWYEYIx</a:t>
            </a:r>
          </a:p>
        </p:txBody>
      </p:sp>
      <p:pic>
        <p:nvPicPr>
          <p:cNvPr id="4" name="Picture 3">
            <a:extLst>
              <a:ext uri="{FF2B5EF4-FFF2-40B4-BE49-F238E27FC236}">
                <a16:creationId xmlns:a16="http://schemas.microsoft.com/office/drawing/2014/main" id="{0A4DE15B-AAA5-864D-9801-01D36DAB5E63}"/>
              </a:ext>
            </a:extLst>
          </p:cNvPr>
          <p:cNvPicPr>
            <a:picLocks noChangeAspect="1"/>
          </p:cNvPicPr>
          <p:nvPr/>
        </p:nvPicPr>
        <p:blipFill>
          <a:blip r:embed="rId4"/>
          <a:stretch>
            <a:fillRect/>
          </a:stretch>
        </p:blipFill>
        <p:spPr>
          <a:xfrm>
            <a:off x="6182488" y="1074764"/>
            <a:ext cx="2806844" cy="4159464"/>
          </a:xfrm>
          <a:prstGeom prst="rect">
            <a:avLst/>
          </a:prstGeom>
        </p:spPr>
      </p:pic>
    </p:spTree>
    <p:extLst>
      <p:ext uri="{BB962C8B-B14F-4D97-AF65-F5344CB8AC3E}">
        <p14:creationId xmlns:p14="http://schemas.microsoft.com/office/powerpoint/2010/main" val="10416851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140A0-3CDC-E5BE-5949-478B247C4AB1}"/>
            </a:ext>
          </a:extLst>
        </p:cNvPr>
        <p:cNvGrpSpPr/>
        <p:nvPr/>
      </p:nvGrpSpPr>
      <p:grpSpPr>
        <a:xfrm>
          <a:off x="0" y="0"/>
          <a:ext cx="0" cy="0"/>
          <a:chOff x="0" y="0"/>
          <a:chExt cx="0" cy="0"/>
        </a:xfrm>
      </p:grpSpPr>
      <p:sp>
        <p:nvSpPr>
          <p:cNvPr id="61441" name="Title 1">
            <a:extLst>
              <a:ext uri="{FF2B5EF4-FFF2-40B4-BE49-F238E27FC236}">
                <a16:creationId xmlns:a16="http://schemas.microsoft.com/office/drawing/2014/main" id="{2B8BD8B9-C6A2-B359-13E4-BBA2125FE435}"/>
              </a:ext>
            </a:extLst>
          </p:cNvPr>
          <p:cNvSpPr>
            <a:spLocks noGrp="1" noChangeArrowheads="1"/>
          </p:cNvSpPr>
          <p:nvPr>
            <p:ph type="title"/>
          </p:nvPr>
        </p:nvSpPr>
        <p:spPr>
          <a:xfrm>
            <a:off x="381000" y="533400"/>
            <a:ext cx="7772400" cy="1143000"/>
          </a:xfrm>
        </p:spPr>
        <p:txBody>
          <a:bodyPr/>
          <a:lstStyle/>
          <a:p>
            <a:r>
              <a:rPr lang="en-US" altLang="en-US" dirty="0">
                <a:solidFill>
                  <a:srgbClr val="C00000"/>
                </a:solidFill>
              </a:rPr>
              <a:t>Model Training &amp; Evaluation</a:t>
            </a:r>
          </a:p>
        </p:txBody>
      </p:sp>
      <p:sp>
        <p:nvSpPr>
          <p:cNvPr id="64514" name="Content Placeholder 2">
            <a:extLst>
              <a:ext uri="{FF2B5EF4-FFF2-40B4-BE49-F238E27FC236}">
                <a16:creationId xmlns:a16="http://schemas.microsoft.com/office/drawing/2014/main" id="{5E96F431-A255-9B32-09B8-D6CC254A50C2}"/>
              </a:ext>
            </a:extLst>
          </p:cNvPr>
          <p:cNvSpPr>
            <a:spLocks noGrp="1" noChangeArrowheads="1"/>
          </p:cNvSpPr>
          <p:nvPr>
            <p:ph idx="1"/>
          </p:nvPr>
        </p:nvSpPr>
        <p:spPr>
          <a:xfrm>
            <a:off x="348012" y="1447800"/>
            <a:ext cx="3753358" cy="4114800"/>
          </a:xfrm>
        </p:spPr>
        <p:txBody>
          <a:bodyPr/>
          <a:lstStyle/>
          <a:p>
            <a:pPr marL="0" indent="0">
              <a:buFontTx/>
              <a:buNone/>
              <a:defRPr/>
            </a:pPr>
            <a:r>
              <a:rPr lang="en-US" altLang="zh-CN" sz="2000" dirty="0"/>
              <a:t>Hyperparameter</a:t>
            </a:r>
            <a:r>
              <a:rPr lang="zh-CN" altLang="en-US" sz="2000" dirty="0"/>
              <a:t> </a:t>
            </a:r>
            <a:r>
              <a:rPr lang="en-US" altLang="zh-CN" sz="2000" dirty="0"/>
              <a:t>settings:</a:t>
            </a:r>
            <a:endParaRPr lang="en-US" altLang="en-US" sz="2000" dirty="0"/>
          </a:p>
          <a:p>
            <a:pPr>
              <a:defRPr/>
            </a:pPr>
            <a:r>
              <a:rPr lang="en-US" altLang="zh-CN" sz="2000" dirty="0"/>
              <a:t>Learning</a:t>
            </a:r>
            <a:r>
              <a:rPr lang="zh-CN" altLang="en-US" sz="2000" dirty="0"/>
              <a:t> </a:t>
            </a:r>
            <a:r>
              <a:rPr lang="en-US" altLang="zh-CN" sz="2000" dirty="0"/>
              <a:t>rate: 0.0001</a:t>
            </a:r>
          </a:p>
          <a:p>
            <a:pPr>
              <a:defRPr/>
            </a:pPr>
            <a:r>
              <a:rPr lang="en-US" altLang="zh-CN" sz="2000" dirty="0"/>
              <a:t>Batch</a:t>
            </a:r>
            <a:r>
              <a:rPr lang="zh-CN" altLang="en-US" sz="2000" dirty="0"/>
              <a:t> </a:t>
            </a:r>
            <a:r>
              <a:rPr lang="en-US" altLang="zh-CN" sz="2000" dirty="0"/>
              <a:t>size: Full batch training</a:t>
            </a:r>
          </a:p>
          <a:p>
            <a:pPr>
              <a:defRPr/>
            </a:pPr>
            <a:r>
              <a:rPr lang="en-US" altLang="zh-CN" sz="2000" dirty="0"/>
              <a:t>Optimizer: Adam</a:t>
            </a:r>
          </a:p>
          <a:p>
            <a:pPr>
              <a:defRPr/>
            </a:pPr>
            <a:r>
              <a:rPr lang="en-US" altLang="zh-CN" sz="2000" dirty="0"/>
              <a:t>Epochs:</a:t>
            </a:r>
            <a:r>
              <a:rPr lang="zh-CN" altLang="en-US" sz="2000" dirty="0"/>
              <a:t> </a:t>
            </a:r>
            <a:r>
              <a:rPr lang="en-US" altLang="zh-CN" sz="2000" dirty="0"/>
              <a:t>1000</a:t>
            </a:r>
          </a:p>
          <a:p>
            <a:pPr>
              <a:defRPr/>
            </a:pPr>
            <a:r>
              <a:rPr lang="en-US" altLang="zh-CN" sz="2000" dirty="0"/>
              <a:t>Loss Function: </a:t>
            </a:r>
            <a:r>
              <a:rPr lang="en-US" altLang="zh-CN" sz="2000" dirty="0" err="1"/>
              <a:t>CrossEntropy</a:t>
            </a:r>
            <a:endParaRPr lang="en-US" altLang="zh-CN" sz="2000" dirty="0"/>
          </a:p>
          <a:p>
            <a:pPr marL="0" indent="0">
              <a:buFontTx/>
              <a:buNone/>
              <a:defRPr/>
            </a:pPr>
            <a:endParaRPr lang="en-US" altLang="zh-CN" sz="2000" dirty="0"/>
          </a:p>
          <a:p>
            <a:pPr marL="0" indent="0">
              <a:buNone/>
              <a:defRPr/>
            </a:pPr>
            <a:endParaRPr lang="en-US" altLang="zh-CN" sz="2000" dirty="0"/>
          </a:p>
          <a:p>
            <a:pPr marL="0" indent="0">
              <a:buFontTx/>
              <a:buNone/>
              <a:defRPr/>
            </a:pPr>
            <a:endParaRPr lang="en-US" altLang="en-US" sz="2000" dirty="0"/>
          </a:p>
        </p:txBody>
      </p:sp>
      <p:pic>
        <p:nvPicPr>
          <p:cNvPr id="2050" name="Picture 2">
            <a:extLst>
              <a:ext uri="{FF2B5EF4-FFF2-40B4-BE49-F238E27FC236}">
                <a16:creationId xmlns:a16="http://schemas.microsoft.com/office/drawing/2014/main" id="{C38E55FA-F734-3C05-C48A-78076F8A0E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1985787"/>
            <a:ext cx="5325451" cy="3443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329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a:extLst>
              <a:ext uri="{FF2B5EF4-FFF2-40B4-BE49-F238E27FC236}">
                <a16:creationId xmlns:a16="http://schemas.microsoft.com/office/drawing/2014/main" id="{671F38D2-A390-0881-7B9F-3A531EEAE54E}"/>
              </a:ext>
            </a:extLst>
          </p:cNvPr>
          <p:cNvSpPr>
            <a:spLocks noGrp="1" noChangeArrowheads="1"/>
          </p:cNvSpPr>
          <p:nvPr>
            <p:ph type="title"/>
          </p:nvPr>
        </p:nvSpPr>
        <p:spPr>
          <a:xfrm>
            <a:off x="381000" y="533400"/>
            <a:ext cx="7772400" cy="1143000"/>
          </a:xfrm>
        </p:spPr>
        <p:txBody>
          <a:bodyPr/>
          <a:lstStyle/>
          <a:p>
            <a:r>
              <a:rPr lang="en-US" altLang="zh-CN" b="1" dirty="0">
                <a:solidFill>
                  <a:srgbClr val="C00000"/>
                </a:solidFill>
                <a:latin typeface="Times New Roman" panose="02020603050405020304" pitchFamily="18" charset="0"/>
                <a:cs typeface="Times New Roman" panose="02020603050405020304" pitchFamily="18" charset="0"/>
              </a:rPr>
              <a:t>Outline</a:t>
            </a:r>
            <a:endParaRPr lang="en-US" altLang="en-US" b="1" dirty="0">
              <a:solidFill>
                <a:srgbClr val="C00000"/>
              </a:solidFill>
              <a:latin typeface="Times New Roman" panose="02020603050405020304" pitchFamily="18" charset="0"/>
              <a:cs typeface="Times New Roman" panose="02020603050405020304" pitchFamily="18" charset="0"/>
            </a:endParaRPr>
          </a:p>
        </p:txBody>
      </p:sp>
      <p:sp>
        <p:nvSpPr>
          <p:cNvPr id="21506" name="Content Placeholder 2">
            <a:extLst>
              <a:ext uri="{FF2B5EF4-FFF2-40B4-BE49-F238E27FC236}">
                <a16:creationId xmlns:a16="http://schemas.microsoft.com/office/drawing/2014/main" id="{4F3F7FFE-F9D2-84F1-DDD8-6E974920B6C0}"/>
              </a:ext>
            </a:extLst>
          </p:cNvPr>
          <p:cNvSpPr txBox="1">
            <a:spLocks noChangeArrowheads="1"/>
          </p:cNvSpPr>
          <p:nvPr/>
        </p:nvSpPr>
        <p:spPr bwMode="auto">
          <a:xfrm>
            <a:off x="381000" y="1295400"/>
            <a:ext cx="82296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14350" indent="-514350" defTabSz="457200">
              <a:spcBef>
                <a:spcPct val="20000"/>
              </a:spcBef>
              <a:buChar char="•"/>
              <a:defRPr sz="2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914400" indent="-514350" defTabSz="457200">
              <a:spcBef>
                <a:spcPct val="20000"/>
              </a:spcBef>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defTabSz="457200">
              <a:spcBef>
                <a:spcPct val="20000"/>
              </a:spcBef>
              <a:buChar char="•"/>
              <a:defRPr>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defTabSz="457200">
              <a:spcBef>
                <a:spcPct val="20000"/>
              </a:spcBef>
              <a:buChar char="–"/>
              <a:defRPr sz="16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defTabSz="457200">
              <a:spcBef>
                <a:spcPct val="20000"/>
              </a:spcBef>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gn="just" eaLnBrk="1" hangingPunct="1">
              <a:buFont typeface="ITC Stone Sans Std Semibold" pitchFamily="-101" charset="0"/>
              <a:buAutoNum type="romanLcPeriod"/>
            </a:pPr>
            <a:r>
              <a:rPr lang="en-US" altLang="zh-CN" sz="2000" dirty="0">
                <a:solidFill>
                  <a:srgbClr val="000000"/>
                </a:solidFill>
              </a:rPr>
              <a:t>Background</a:t>
            </a:r>
            <a:r>
              <a:rPr lang="zh-CN" altLang="en-US" sz="2000" dirty="0">
                <a:solidFill>
                  <a:srgbClr val="000000"/>
                </a:solidFill>
              </a:rPr>
              <a:t> </a:t>
            </a:r>
            <a:r>
              <a:rPr lang="en-US" altLang="zh-CN" sz="2000" dirty="0">
                <a:solidFill>
                  <a:srgbClr val="000000"/>
                </a:solidFill>
              </a:rPr>
              <a:t>and</a:t>
            </a:r>
            <a:r>
              <a:rPr lang="zh-CN" altLang="en-US" sz="2000" dirty="0">
                <a:solidFill>
                  <a:srgbClr val="000000"/>
                </a:solidFill>
              </a:rPr>
              <a:t> </a:t>
            </a:r>
            <a:r>
              <a:rPr lang="en-US" altLang="zh-CN" sz="2000" dirty="0">
                <a:solidFill>
                  <a:srgbClr val="000000"/>
                </a:solidFill>
              </a:rPr>
              <a:t>Motivation</a:t>
            </a:r>
          </a:p>
          <a:p>
            <a:pPr algn="just" eaLnBrk="1" hangingPunct="1">
              <a:buFont typeface="ITC Stone Sans Std Semibold" pitchFamily="-101" charset="0"/>
              <a:buAutoNum type="romanLcPeriod"/>
            </a:pPr>
            <a:r>
              <a:rPr lang="en-US" altLang="zh-CN" sz="2000" dirty="0">
                <a:solidFill>
                  <a:srgbClr val="000000"/>
                </a:solidFill>
              </a:rPr>
              <a:t>Methodology</a:t>
            </a:r>
            <a:r>
              <a:rPr lang="zh-CN" altLang="en-US" sz="2000" dirty="0">
                <a:solidFill>
                  <a:srgbClr val="000000"/>
                </a:solidFill>
              </a:rPr>
              <a:t> </a:t>
            </a:r>
            <a:endParaRPr lang="en-US" altLang="zh-CN" sz="2000" dirty="0">
              <a:solidFill>
                <a:srgbClr val="000000"/>
              </a:solidFill>
            </a:endParaRPr>
          </a:p>
          <a:p>
            <a:pPr lvl="1" algn="just" eaLnBrk="1" hangingPunct="1"/>
            <a:r>
              <a:rPr lang="en-US" altLang="zh-CN" dirty="0">
                <a:solidFill>
                  <a:srgbClr val="000000"/>
                </a:solidFill>
              </a:rPr>
              <a:t>Predicting</a:t>
            </a:r>
            <a:r>
              <a:rPr lang="zh-CN" altLang="en-US" dirty="0">
                <a:solidFill>
                  <a:srgbClr val="000000"/>
                </a:solidFill>
              </a:rPr>
              <a:t> </a:t>
            </a:r>
            <a:r>
              <a:rPr lang="en-US" altLang="zh-CN" dirty="0">
                <a:solidFill>
                  <a:srgbClr val="000000"/>
                </a:solidFill>
              </a:rPr>
              <a:t>stimulant</a:t>
            </a:r>
            <a:r>
              <a:rPr lang="zh-CN" altLang="en-US" dirty="0">
                <a:solidFill>
                  <a:srgbClr val="000000"/>
                </a:solidFill>
              </a:rPr>
              <a:t> </a:t>
            </a:r>
            <a:r>
              <a:rPr lang="en-US" altLang="zh-CN" dirty="0">
                <a:solidFill>
                  <a:srgbClr val="000000"/>
                </a:solidFill>
              </a:rPr>
              <a:t>misuse based</a:t>
            </a:r>
            <a:r>
              <a:rPr lang="zh-CN" altLang="en-US" dirty="0">
                <a:solidFill>
                  <a:srgbClr val="000000"/>
                </a:solidFill>
              </a:rPr>
              <a:t> </a:t>
            </a:r>
            <a:r>
              <a:rPr lang="en-US" altLang="zh-CN" dirty="0">
                <a:solidFill>
                  <a:srgbClr val="000000"/>
                </a:solidFill>
              </a:rPr>
              <a:t>on</a:t>
            </a:r>
            <a:r>
              <a:rPr lang="zh-CN" altLang="en-US" dirty="0">
                <a:solidFill>
                  <a:srgbClr val="000000"/>
                </a:solidFill>
              </a:rPr>
              <a:t> </a:t>
            </a:r>
            <a:r>
              <a:rPr lang="en-US" altLang="zh-CN" u="sng" dirty="0">
                <a:solidFill>
                  <a:srgbClr val="000000"/>
                </a:solidFill>
              </a:rPr>
              <a:t>classic</a:t>
            </a:r>
            <a:r>
              <a:rPr lang="zh-CN" altLang="en-US" u="sng" dirty="0">
                <a:solidFill>
                  <a:srgbClr val="000000"/>
                </a:solidFill>
              </a:rPr>
              <a:t> </a:t>
            </a:r>
            <a:r>
              <a:rPr lang="en-US" altLang="zh-CN" u="sng" dirty="0">
                <a:solidFill>
                  <a:srgbClr val="000000"/>
                </a:solidFill>
              </a:rPr>
              <a:t>ML</a:t>
            </a:r>
            <a:r>
              <a:rPr lang="zh-CN" altLang="en-US" u="sng" dirty="0">
                <a:solidFill>
                  <a:srgbClr val="000000"/>
                </a:solidFill>
              </a:rPr>
              <a:t> </a:t>
            </a:r>
            <a:r>
              <a:rPr lang="en-US" altLang="zh-CN" u="sng" dirty="0">
                <a:solidFill>
                  <a:srgbClr val="000000"/>
                </a:solidFill>
              </a:rPr>
              <a:t>models</a:t>
            </a:r>
          </a:p>
          <a:p>
            <a:pPr lvl="1" algn="just" eaLnBrk="1" hangingPunct="1"/>
            <a:r>
              <a:rPr lang="en-US" altLang="zh-CN" dirty="0">
                <a:solidFill>
                  <a:srgbClr val="000000"/>
                </a:solidFill>
              </a:rPr>
              <a:t>Predicting</a:t>
            </a:r>
            <a:r>
              <a:rPr lang="zh-CN" altLang="en-US" dirty="0">
                <a:solidFill>
                  <a:srgbClr val="000000"/>
                </a:solidFill>
              </a:rPr>
              <a:t> </a:t>
            </a:r>
            <a:r>
              <a:rPr lang="en-US" altLang="zh-CN" dirty="0">
                <a:solidFill>
                  <a:srgbClr val="000000"/>
                </a:solidFill>
              </a:rPr>
              <a:t>stimulant misuse</a:t>
            </a:r>
            <a:r>
              <a:rPr lang="zh-CN" altLang="en-US" dirty="0">
                <a:solidFill>
                  <a:srgbClr val="000000"/>
                </a:solidFill>
              </a:rPr>
              <a:t> </a:t>
            </a:r>
            <a:r>
              <a:rPr lang="en-US" altLang="zh-CN" dirty="0">
                <a:solidFill>
                  <a:srgbClr val="000000"/>
                </a:solidFill>
              </a:rPr>
              <a:t>based</a:t>
            </a:r>
            <a:r>
              <a:rPr lang="zh-CN" altLang="en-US" dirty="0">
                <a:solidFill>
                  <a:srgbClr val="000000"/>
                </a:solidFill>
              </a:rPr>
              <a:t> </a:t>
            </a:r>
            <a:r>
              <a:rPr lang="en-US" altLang="zh-CN" dirty="0">
                <a:solidFill>
                  <a:srgbClr val="000000"/>
                </a:solidFill>
              </a:rPr>
              <a:t>on</a:t>
            </a:r>
            <a:r>
              <a:rPr lang="zh-CN" altLang="en-US" dirty="0">
                <a:solidFill>
                  <a:srgbClr val="000000"/>
                </a:solidFill>
              </a:rPr>
              <a:t> </a:t>
            </a:r>
            <a:r>
              <a:rPr lang="en-US" altLang="zh-CN" u="sng" dirty="0">
                <a:solidFill>
                  <a:srgbClr val="000000"/>
                </a:solidFill>
              </a:rPr>
              <a:t>advanced</a:t>
            </a:r>
            <a:r>
              <a:rPr lang="zh-CN" altLang="en-US" u="sng" dirty="0">
                <a:solidFill>
                  <a:srgbClr val="000000"/>
                </a:solidFill>
              </a:rPr>
              <a:t> </a:t>
            </a:r>
            <a:r>
              <a:rPr lang="en-US" altLang="zh-CN" u="sng" dirty="0">
                <a:solidFill>
                  <a:srgbClr val="000000"/>
                </a:solidFill>
              </a:rPr>
              <a:t>GCNs</a:t>
            </a:r>
          </a:p>
          <a:p>
            <a:pPr lvl="1" algn="just" eaLnBrk="1" hangingPunct="1"/>
            <a:r>
              <a:rPr lang="en-US" altLang="zh-CN" dirty="0">
                <a:solidFill>
                  <a:srgbClr val="000000"/>
                </a:solidFill>
              </a:rPr>
              <a:t>Interpretability</a:t>
            </a:r>
            <a:r>
              <a:rPr lang="zh-CN" altLang="en-US" dirty="0">
                <a:solidFill>
                  <a:srgbClr val="000000"/>
                </a:solidFill>
              </a:rPr>
              <a:t> </a:t>
            </a:r>
            <a:r>
              <a:rPr lang="en-US" altLang="zh-CN" dirty="0">
                <a:solidFill>
                  <a:srgbClr val="000000"/>
                </a:solidFill>
              </a:rPr>
              <a:t>investigation</a:t>
            </a:r>
            <a:r>
              <a:rPr lang="zh-CN" altLang="en-US" dirty="0">
                <a:solidFill>
                  <a:srgbClr val="000000"/>
                </a:solidFill>
              </a:rPr>
              <a:t> </a:t>
            </a:r>
            <a:r>
              <a:rPr lang="en-US" altLang="zh-CN" dirty="0">
                <a:solidFill>
                  <a:srgbClr val="000000"/>
                </a:solidFill>
              </a:rPr>
              <a:t>by</a:t>
            </a:r>
            <a:r>
              <a:rPr lang="zh-CN" altLang="en-US" dirty="0">
                <a:solidFill>
                  <a:srgbClr val="000000"/>
                </a:solidFill>
              </a:rPr>
              <a:t> </a:t>
            </a:r>
            <a:r>
              <a:rPr lang="en-US" altLang="zh-CN" dirty="0">
                <a:solidFill>
                  <a:srgbClr val="000000"/>
                </a:solidFill>
              </a:rPr>
              <a:t>GNN</a:t>
            </a:r>
            <a:r>
              <a:rPr lang="zh-CN" altLang="en-US" dirty="0">
                <a:solidFill>
                  <a:srgbClr val="000000"/>
                </a:solidFill>
              </a:rPr>
              <a:t> </a:t>
            </a:r>
            <a:r>
              <a:rPr lang="en-US" altLang="zh-CN" dirty="0">
                <a:solidFill>
                  <a:srgbClr val="000000"/>
                </a:solidFill>
              </a:rPr>
              <a:t>Explainer</a:t>
            </a:r>
          </a:p>
          <a:p>
            <a:pPr algn="just" eaLnBrk="1" hangingPunct="1">
              <a:buFont typeface="ITC Stone Sans Std Semibold" pitchFamily="-101" charset="0"/>
              <a:buAutoNum type="romanLcPeriod"/>
            </a:pPr>
            <a:r>
              <a:rPr lang="en-US" altLang="zh-CN" sz="2000" dirty="0">
                <a:solidFill>
                  <a:srgbClr val="000000"/>
                </a:solidFill>
              </a:rPr>
              <a:t>Experimental</a:t>
            </a:r>
            <a:r>
              <a:rPr lang="zh-CN" altLang="en-US" sz="2000" dirty="0">
                <a:solidFill>
                  <a:srgbClr val="000000"/>
                </a:solidFill>
              </a:rPr>
              <a:t> </a:t>
            </a:r>
            <a:r>
              <a:rPr lang="en-US" altLang="zh-CN" sz="2000" dirty="0">
                <a:solidFill>
                  <a:srgbClr val="000000"/>
                </a:solidFill>
              </a:rPr>
              <a:t>results</a:t>
            </a:r>
            <a:r>
              <a:rPr lang="zh-CN" altLang="en-US" sz="2000" dirty="0">
                <a:solidFill>
                  <a:srgbClr val="000000"/>
                </a:solidFill>
              </a:rPr>
              <a:t> </a:t>
            </a:r>
            <a:r>
              <a:rPr lang="en-US" altLang="zh-CN" sz="2000" dirty="0">
                <a:solidFill>
                  <a:srgbClr val="000000"/>
                </a:solidFill>
              </a:rPr>
              <a:t>and</a:t>
            </a:r>
            <a:r>
              <a:rPr lang="zh-CN" altLang="en-US" sz="2000" dirty="0">
                <a:solidFill>
                  <a:srgbClr val="000000"/>
                </a:solidFill>
              </a:rPr>
              <a:t> </a:t>
            </a:r>
            <a:r>
              <a:rPr lang="en-US" altLang="zh-CN" sz="2000" dirty="0">
                <a:solidFill>
                  <a:srgbClr val="000000"/>
                </a:solidFill>
              </a:rPr>
              <a:t>analysis</a:t>
            </a:r>
          </a:p>
          <a:p>
            <a:pPr algn="just" eaLnBrk="1" hangingPunct="1">
              <a:buFont typeface="ITC Stone Sans Std Semibold" pitchFamily="-101" charset="0"/>
              <a:buAutoNum type="romanLcPeriod"/>
            </a:pPr>
            <a:r>
              <a:rPr lang="en-US" altLang="zh-CN" sz="2000" dirty="0">
                <a:solidFill>
                  <a:srgbClr val="000000"/>
                </a:solidFill>
              </a:rPr>
              <a:t>Conclusions</a:t>
            </a:r>
          </a:p>
          <a:p>
            <a:pPr algn="just" eaLnBrk="1" hangingPunct="1">
              <a:buFont typeface="ITC Stone Sans Std Semibold" pitchFamily="-101" charset="0"/>
              <a:buAutoNum type="romanLcPeriod"/>
            </a:pPr>
            <a:r>
              <a:rPr lang="en-US" altLang="zh-CN" sz="2000" dirty="0">
                <a:solidFill>
                  <a:srgbClr val="000000"/>
                </a:solidFill>
              </a:rPr>
              <a:t>Acknowledgement</a:t>
            </a:r>
            <a:endParaRPr lang="en-US" altLang="en-US" sz="2000" dirty="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F7D723D9-807D-F080-B7BB-5D23AB23D636}"/>
              </a:ext>
            </a:extLst>
          </p:cNvPr>
          <p:cNvSpPr>
            <a:spLocks noGrp="1" noChangeArrowheads="1"/>
          </p:cNvSpPr>
          <p:nvPr>
            <p:ph type="title"/>
          </p:nvPr>
        </p:nvSpPr>
        <p:spPr>
          <a:xfrm>
            <a:off x="550863" y="398463"/>
            <a:ext cx="8153400" cy="992187"/>
          </a:xfrm>
        </p:spPr>
        <p:txBody>
          <a:bodyPr/>
          <a:lstStyle/>
          <a:p>
            <a:r>
              <a:rPr lang="en-US" altLang="zh-CN" dirty="0">
                <a:solidFill>
                  <a:srgbClr val="C00000"/>
                </a:solidFill>
              </a:rPr>
              <a:t>Background</a:t>
            </a:r>
            <a:endParaRPr lang="en-US" altLang="en-US" dirty="0">
              <a:solidFill>
                <a:srgbClr val="C00000"/>
              </a:solidFill>
            </a:endParaRPr>
          </a:p>
        </p:txBody>
      </p:sp>
      <p:sp>
        <p:nvSpPr>
          <p:cNvPr id="23554" name="Rectangle 3">
            <a:extLst>
              <a:ext uri="{FF2B5EF4-FFF2-40B4-BE49-F238E27FC236}">
                <a16:creationId xmlns:a16="http://schemas.microsoft.com/office/drawing/2014/main" id="{4856BC31-2603-50E8-48F6-F1591A0E5B46}"/>
              </a:ext>
            </a:extLst>
          </p:cNvPr>
          <p:cNvSpPr>
            <a:spLocks noGrp="1" noChangeArrowheads="1"/>
          </p:cNvSpPr>
          <p:nvPr>
            <p:ph idx="1"/>
          </p:nvPr>
        </p:nvSpPr>
        <p:spPr>
          <a:xfrm>
            <a:off x="571500" y="1066800"/>
            <a:ext cx="8077200" cy="1185863"/>
          </a:xfrm>
        </p:spPr>
        <p:txBody>
          <a:bodyPr/>
          <a:lstStyle/>
          <a:p>
            <a:pPr marL="0" indent="0" algn="just">
              <a:buFontTx/>
              <a:buNone/>
            </a:pPr>
            <a:r>
              <a:rPr lang="en-US" altLang="en-US" sz="1600" b="1"/>
              <a:t>Prescription stimulant misuse </a:t>
            </a:r>
            <a:r>
              <a:rPr lang="en-US" altLang="en-US" sz="1600"/>
              <a:t>is a </a:t>
            </a:r>
            <a:r>
              <a:rPr lang="en-US" altLang="en-US" sz="1600" b="1"/>
              <a:t>growing public health issue</a:t>
            </a:r>
            <a:r>
              <a:rPr lang="en-US" altLang="en-US" sz="1600"/>
              <a:t>, especially among young adults.</a:t>
            </a:r>
            <a:r>
              <a:rPr lang="zh-CN" altLang="en-US" sz="1600"/>
              <a:t> </a:t>
            </a:r>
            <a:r>
              <a:rPr lang="en-US" altLang="zh-CN" sz="1600"/>
              <a:t>It</a:t>
            </a:r>
            <a:r>
              <a:rPr lang="zh-CN" altLang="en-US" sz="1600"/>
              <a:t> </a:t>
            </a:r>
            <a:r>
              <a:rPr lang="en-US" altLang="zh-CN" sz="1600"/>
              <a:t>also</a:t>
            </a:r>
            <a:r>
              <a:rPr lang="zh-CN" altLang="en-US" sz="1600"/>
              <a:t> </a:t>
            </a:r>
            <a:r>
              <a:rPr lang="en-US" altLang="zh-CN" sz="1600"/>
              <a:t>leads</a:t>
            </a:r>
            <a:r>
              <a:rPr lang="zh-CN" altLang="en-US" sz="1600"/>
              <a:t> </a:t>
            </a:r>
            <a:r>
              <a:rPr lang="en-US" altLang="zh-CN" sz="1600" b="1"/>
              <a:t>to</a:t>
            </a:r>
            <a:r>
              <a:rPr lang="zh-CN" altLang="en-US" sz="1600" b="1"/>
              <a:t> </a:t>
            </a:r>
            <a:r>
              <a:rPr lang="en-US" altLang="zh-CN" sz="1600" b="1" i="1"/>
              <a:t>h</a:t>
            </a:r>
            <a:r>
              <a:rPr lang="en-US" altLang="en-US" sz="1600" b="1" i="1"/>
              <a:t>igh potential for addiction and severe health risks</a:t>
            </a:r>
            <a:r>
              <a:rPr lang="en-US" altLang="zh-CN" sz="1600" b="1" i="1"/>
              <a:t>.</a:t>
            </a:r>
          </a:p>
          <a:p>
            <a:pPr marL="0" indent="0" algn="just">
              <a:buFontTx/>
              <a:buNone/>
            </a:pPr>
            <a:endParaRPr lang="en-US" altLang="en-US" sz="1600" b="1" i="1"/>
          </a:p>
          <a:p>
            <a:pPr marL="0" indent="0" algn="just">
              <a:buFontTx/>
              <a:buNone/>
            </a:pPr>
            <a:endParaRPr lang="en-US" altLang="en-US" sz="1600" b="1" i="1"/>
          </a:p>
          <a:p>
            <a:pPr marL="0" indent="0" algn="just">
              <a:buFontTx/>
              <a:buNone/>
            </a:pPr>
            <a:endParaRPr lang="en-US" altLang="en-US" sz="1600" b="1" i="1"/>
          </a:p>
          <a:p>
            <a:pPr marL="0" indent="0" algn="just">
              <a:buFontTx/>
              <a:buNone/>
            </a:pPr>
            <a:endParaRPr lang="en-US" altLang="en-US" sz="1600" b="1" i="1"/>
          </a:p>
          <a:p>
            <a:pPr marL="0" indent="0" algn="just">
              <a:buFontTx/>
              <a:buNone/>
            </a:pPr>
            <a:endParaRPr lang="en-US" altLang="en-US" sz="1600" b="1" i="1"/>
          </a:p>
          <a:p>
            <a:pPr marL="0" indent="0" algn="just">
              <a:buFontTx/>
              <a:buNone/>
            </a:pPr>
            <a:endParaRPr lang="en-US" altLang="en-US" sz="1600" b="1" i="1"/>
          </a:p>
          <a:p>
            <a:pPr marL="0" indent="0" algn="just">
              <a:buFontTx/>
              <a:buNone/>
            </a:pPr>
            <a:endParaRPr lang="en-US" altLang="en-US" sz="1600" b="1" i="1"/>
          </a:p>
          <a:p>
            <a:pPr marL="0" indent="0" algn="just">
              <a:buFontTx/>
              <a:buNone/>
            </a:pPr>
            <a:endParaRPr lang="en-US" altLang="en-US" sz="1600" b="1" i="1"/>
          </a:p>
          <a:p>
            <a:pPr marL="0" indent="0" algn="just">
              <a:buFontTx/>
              <a:buNone/>
            </a:pPr>
            <a:endParaRPr lang="en-US" altLang="en-US" sz="1600" b="1" i="1"/>
          </a:p>
          <a:p>
            <a:pPr marL="0" indent="0" algn="just">
              <a:buFontTx/>
              <a:buNone/>
            </a:pPr>
            <a:endParaRPr lang="en-US" altLang="en-US" sz="1600" b="1" i="1"/>
          </a:p>
          <a:p>
            <a:pPr marL="0" indent="0" algn="just">
              <a:buFontTx/>
              <a:buNone/>
            </a:pPr>
            <a:endParaRPr lang="en-US" altLang="en-US" sz="1600" b="1" i="1"/>
          </a:p>
          <a:p>
            <a:pPr marL="0" indent="0" algn="just">
              <a:buFontTx/>
              <a:buNone/>
            </a:pPr>
            <a:endParaRPr lang="en-US" altLang="en-US" sz="1600">
              <a:cs typeface="Times New Roman" panose="02020603050405020304" pitchFamily="18" charset="0"/>
            </a:endParaRPr>
          </a:p>
        </p:txBody>
      </p:sp>
      <p:pic>
        <p:nvPicPr>
          <p:cNvPr id="23555" name="Picture 5">
            <a:extLst>
              <a:ext uri="{FF2B5EF4-FFF2-40B4-BE49-F238E27FC236}">
                <a16:creationId xmlns:a16="http://schemas.microsoft.com/office/drawing/2014/main" id="{EDAE3D36-B21E-8B7E-7D39-3E78999A93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788" y="1824038"/>
            <a:ext cx="4830762" cy="309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015AB0B4-0B19-BBE8-EE50-59701094FEEB}"/>
              </a:ext>
            </a:extLst>
          </p:cNvPr>
          <p:cNvSpPr txBox="1"/>
          <p:nvPr/>
        </p:nvSpPr>
        <p:spPr>
          <a:xfrm>
            <a:off x="3733800" y="6191250"/>
            <a:ext cx="5181600" cy="415925"/>
          </a:xfrm>
          <a:prstGeom prst="rect">
            <a:avLst/>
          </a:prstGeom>
          <a:noFill/>
        </p:spPr>
        <p:txBody>
          <a:bodyPr>
            <a:spAutoFit/>
          </a:bodyPr>
          <a:lstStyle/>
          <a:p>
            <a:pPr algn="r">
              <a:defRPr/>
            </a:pPr>
            <a:r>
              <a:rPr lang="en-US" sz="1050" dirty="0">
                <a:solidFill>
                  <a:srgbClr val="0C1C32"/>
                </a:solidFill>
                <a:latin typeface="Poppins" pitchFamily="2" charset="77"/>
              </a:rPr>
              <a:t>Wong</a:t>
            </a:r>
            <a:r>
              <a:rPr lang="zh-CN" altLang="en-US" sz="1050" dirty="0">
                <a:solidFill>
                  <a:srgbClr val="0C1C32"/>
                </a:solidFill>
                <a:latin typeface="Poppins" pitchFamily="2" charset="77"/>
              </a:rPr>
              <a:t> </a:t>
            </a:r>
            <a:r>
              <a:rPr lang="en-US" altLang="zh-CN" sz="1050" dirty="0">
                <a:solidFill>
                  <a:srgbClr val="0C1C32"/>
                </a:solidFill>
                <a:latin typeface="Poppins" pitchFamily="2" charset="77"/>
              </a:rPr>
              <a:t>et</a:t>
            </a:r>
            <a:r>
              <a:rPr lang="zh-CN" altLang="en-US" sz="1050" dirty="0">
                <a:solidFill>
                  <a:srgbClr val="0C1C32"/>
                </a:solidFill>
                <a:latin typeface="Poppins" pitchFamily="2" charset="77"/>
              </a:rPr>
              <a:t> </a:t>
            </a:r>
            <a:r>
              <a:rPr lang="en-US" altLang="zh-CN" sz="1050" dirty="0">
                <a:solidFill>
                  <a:srgbClr val="0C1C32"/>
                </a:solidFill>
                <a:latin typeface="Poppins" pitchFamily="2" charset="77"/>
              </a:rPr>
              <a:t>al.</a:t>
            </a:r>
            <a:r>
              <a:rPr lang="zh-CN" altLang="en-US" sz="1050" dirty="0">
                <a:solidFill>
                  <a:srgbClr val="0C1C32"/>
                </a:solidFill>
                <a:latin typeface="Poppins" pitchFamily="2" charset="77"/>
              </a:rPr>
              <a:t> </a:t>
            </a:r>
            <a:r>
              <a:rPr lang="en-US" sz="1050" i="1" dirty="0"/>
              <a:t>Prevalence and Correlates of Prescription Stimulant Misuse Among US College Students: Results From a National Survey</a:t>
            </a:r>
            <a:r>
              <a:rPr lang="en-US" altLang="zh-CN" sz="1050" dirty="0"/>
              <a:t>,</a:t>
            </a:r>
            <a:r>
              <a:rPr lang="zh-CN" altLang="en-US" sz="1050" dirty="0"/>
              <a:t> </a:t>
            </a:r>
            <a:r>
              <a:rPr lang="en-US" altLang="zh-CN" sz="1050" i="1" dirty="0"/>
              <a:t>2022</a:t>
            </a:r>
            <a:r>
              <a:rPr lang="en-US" altLang="zh-CN" sz="1050" dirty="0"/>
              <a:t>.</a:t>
            </a:r>
            <a:r>
              <a:rPr lang="zh-CN" altLang="en-US" sz="1050" dirty="0"/>
              <a:t> </a:t>
            </a:r>
            <a:r>
              <a:rPr lang="en-US" altLang="zh-CN" sz="1050" dirty="0"/>
              <a:t>(by</a:t>
            </a:r>
            <a:r>
              <a:rPr lang="zh-CN" altLang="en-US" sz="1050" dirty="0"/>
              <a:t> </a:t>
            </a:r>
            <a:r>
              <a:rPr lang="en-US" altLang="zh-CN" sz="1050" dirty="0"/>
              <a:t>NIH)</a:t>
            </a:r>
            <a:endParaRPr lang="en-US" sz="1050" dirty="0"/>
          </a:p>
        </p:txBody>
      </p:sp>
      <p:sp>
        <p:nvSpPr>
          <p:cNvPr id="23557" name="TextBox 7">
            <a:extLst>
              <a:ext uri="{FF2B5EF4-FFF2-40B4-BE49-F238E27FC236}">
                <a16:creationId xmlns:a16="http://schemas.microsoft.com/office/drawing/2014/main" id="{A4194D31-9DD6-A399-436B-7AB42F796992}"/>
              </a:ext>
            </a:extLst>
          </p:cNvPr>
          <p:cNvSpPr txBox="1">
            <a:spLocks noChangeArrowheads="1"/>
          </p:cNvSpPr>
          <p:nvPr/>
        </p:nvSpPr>
        <p:spPr bwMode="auto">
          <a:xfrm>
            <a:off x="461963" y="5062538"/>
            <a:ext cx="8331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buFont typeface="Arial" panose="020B0604020202020204" pitchFamily="34" charset="0"/>
              <a:buChar char="•"/>
            </a:pPr>
            <a:r>
              <a:rPr lang="en-US" altLang="zh-CN" sz="1400" b="1" dirty="0">
                <a:cs typeface="Arial" panose="020B0604020202020204" pitchFamily="34" charset="0"/>
              </a:rPr>
              <a:t>S</a:t>
            </a:r>
            <a:r>
              <a:rPr lang="en-US" altLang="en-US" sz="1400" b="1" dirty="0">
                <a:cs typeface="Arial" panose="020B0604020202020204" pitchFamily="34" charset="0"/>
              </a:rPr>
              <a:t>timulant </a:t>
            </a:r>
            <a:r>
              <a:rPr lang="en-US" altLang="zh-CN" sz="1400" b="1" dirty="0">
                <a:cs typeface="Arial" panose="020B0604020202020204" pitchFamily="34" charset="0"/>
              </a:rPr>
              <a:t>medications:</a:t>
            </a:r>
            <a:r>
              <a:rPr lang="zh-CN" altLang="en-US" sz="1400" b="1" dirty="0">
                <a:cs typeface="Arial" panose="020B0604020202020204" pitchFamily="34" charset="0"/>
              </a:rPr>
              <a:t> </a:t>
            </a:r>
            <a:r>
              <a:rPr lang="en-US" altLang="en-US" sz="1400" dirty="0">
                <a:solidFill>
                  <a:srgbClr val="000000"/>
                </a:solidFill>
                <a:cs typeface="Arial" panose="020B0604020202020204" pitchFamily="34" charset="0"/>
              </a:rPr>
              <a:t>commonly prescribed for attention</a:t>
            </a:r>
            <a:r>
              <a:rPr lang="en-US" altLang="zh-CN" sz="1400" dirty="0">
                <a:solidFill>
                  <a:srgbClr val="000000"/>
                </a:solidFill>
                <a:cs typeface="Arial" panose="020B0604020202020204" pitchFamily="34" charset="0"/>
              </a:rPr>
              <a:t>-</a:t>
            </a:r>
            <a:r>
              <a:rPr lang="en-US" altLang="en-US" sz="1400" dirty="0">
                <a:solidFill>
                  <a:srgbClr val="000000"/>
                </a:solidFill>
                <a:cs typeface="Arial" panose="020B0604020202020204" pitchFamily="34" charset="0"/>
              </a:rPr>
              <a:t>deficit/hyperactivity disorder (ADHD)</a:t>
            </a:r>
            <a:r>
              <a:rPr lang="en-US" altLang="zh-CN" sz="1400" dirty="0">
                <a:solidFill>
                  <a:srgbClr val="000000"/>
                </a:solidFill>
                <a:cs typeface="Arial" panose="020B0604020202020204" pitchFamily="34" charset="0"/>
              </a:rPr>
              <a:t>.</a:t>
            </a:r>
          </a:p>
          <a:p>
            <a:pPr>
              <a:buFont typeface="Arial" panose="020B0604020202020204" pitchFamily="34" charset="0"/>
              <a:buChar char="•"/>
            </a:pPr>
            <a:r>
              <a:rPr lang="en-US" altLang="zh-CN" sz="1400" b="1" dirty="0">
                <a:solidFill>
                  <a:srgbClr val="000000"/>
                </a:solidFill>
                <a:cs typeface="Arial" panose="020B0604020202020204" pitchFamily="34" charset="0"/>
              </a:rPr>
              <a:t>Misuse</a:t>
            </a:r>
            <a:r>
              <a:rPr lang="zh-CN" altLang="en-US" sz="1400" b="1" dirty="0">
                <a:solidFill>
                  <a:srgbClr val="000000"/>
                </a:solidFill>
                <a:cs typeface="Arial" panose="020B0604020202020204" pitchFamily="34" charset="0"/>
              </a:rPr>
              <a:t> </a:t>
            </a:r>
            <a:r>
              <a:rPr lang="en-US" altLang="zh-CN" sz="1400" b="1" dirty="0">
                <a:solidFill>
                  <a:srgbClr val="000000"/>
                </a:solidFill>
                <a:cs typeface="Arial" panose="020B0604020202020204" pitchFamily="34" charset="0"/>
              </a:rPr>
              <a:t>stimulant:</a:t>
            </a:r>
            <a:r>
              <a:rPr lang="zh-CN" altLang="en-US" sz="1400" b="1" dirty="0">
                <a:solidFill>
                  <a:srgbClr val="000000"/>
                </a:solidFill>
                <a:cs typeface="Arial" panose="020B0604020202020204" pitchFamily="34" charset="0"/>
              </a:rPr>
              <a:t> </a:t>
            </a:r>
            <a:r>
              <a:rPr lang="en-US" altLang="zh-CN" sz="1400" dirty="0">
                <a:solidFill>
                  <a:srgbClr val="0432FF"/>
                </a:solidFill>
                <a:cs typeface="Arial" panose="020B0604020202020204" pitchFamily="34" charset="0"/>
              </a:rPr>
              <a:t>heart problems, seizures, panic attacks, paranoia, and even violent behavior.</a:t>
            </a:r>
            <a:endParaRPr lang="en-US" altLang="en-US" sz="1800" dirty="0">
              <a:solidFill>
                <a:srgbClr val="0432FF"/>
              </a:solidFill>
              <a:cs typeface="Arial" panose="020B0604020202020204" pitchFamily="34" charset="0"/>
            </a:endParaRPr>
          </a:p>
        </p:txBody>
      </p:sp>
      <p:pic>
        <p:nvPicPr>
          <p:cNvPr id="23558" name="Picture 8">
            <a:extLst>
              <a:ext uri="{FF2B5EF4-FFF2-40B4-BE49-F238E27FC236}">
                <a16:creationId xmlns:a16="http://schemas.microsoft.com/office/drawing/2014/main" id="{073DE8AA-B48E-B91B-DEEA-D6BABDEB8E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24652"/>
          <a:stretch>
            <a:fillRect/>
          </a:stretch>
        </p:blipFill>
        <p:spPr bwMode="auto">
          <a:xfrm>
            <a:off x="5151438" y="2058988"/>
            <a:ext cx="3763962" cy="254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BE4BA02E-42AF-A093-1C2A-B4ED91803CEB}"/>
              </a:ext>
            </a:extLst>
          </p:cNvPr>
          <p:cNvSpPr txBox="1">
            <a:spLocks noChangeArrowheads="1"/>
          </p:cNvSpPr>
          <p:nvPr/>
        </p:nvSpPr>
        <p:spPr bwMode="auto">
          <a:xfrm>
            <a:off x="550863" y="398463"/>
            <a:ext cx="8153400" cy="992187"/>
          </a:xfrm>
          <a:prstGeom prst="rect">
            <a:avLst/>
          </a:prstGeom>
          <a:noFill/>
          <a:ln>
            <a:noFill/>
          </a:ln>
        </p:spPr>
        <p:txBody>
          <a:bodyPr/>
          <a:lstStyle>
            <a:lvl1pPr algn="l" rtl="0" eaLnBrk="0" fontAlgn="base" hangingPunct="0">
              <a:spcBef>
                <a:spcPct val="0"/>
              </a:spcBef>
              <a:spcAft>
                <a:spcPct val="0"/>
              </a:spcAft>
              <a:defRPr sz="3200">
                <a:solidFill>
                  <a:schemeClr val="tx2"/>
                </a:solidFill>
                <a:latin typeface="Arial" panose="020B0604020202020204" pitchFamily="34" charset="0"/>
                <a:ea typeface="+mj-ea"/>
                <a:cs typeface="Arial" panose="020B0604020202020204" pitchFamily="34" charset="0"/>
              </a:defRPr>
            </a:lvl1pPr>
            <a:lvl2pPr algn="l" rtl="0" eaLnBrk="0" fontAlgn="base" hangingPunct="0">
              <a:spcBef>
                <a:spcPct val="0"/>
              </a:spcBef>
              <a:spcAft>
                <a:spcPct val="0"/>
              </a:spcAft>
              <a:defRPr sz="3800">
                <a:solidFill>
                  <a:schemeClr val="tx2"/>
                </a:solidFill>
                <a:latin typeface="Arial" panose="020B0604020202020204" pitchFamily="34" charset="0"/>
                <a:ea typeface="ＭＳ Ｐゴシック" pitchFamily="-112" charset="-128"/>
                <a:cs typeface="Arial" panose="020B0604020202020204" pitchFamily="34" charset="0"/>
              </a:defRPr>
            </a:lvl2pPr>
            <a:lvl3pPr algn="l" rtl="0" eaLnBrk="0" fontAlgn="base" hangingPunct="0">
              <a:spcBef>
                <a:spcPct val="0"/>
              </a:spcBef>
              <a:spcAft>
                <a:spcPct val="0"/>
              </a:spcAft>
              <a:defRPr sz="3800">
                <a:solidFill>
                  <a:schemeClr val="tx2"/>
                </a:solidFill>
                <a:latin typeface="Arial" panose="020B0604020202020204" pitchFamily="34" charset="0"/>
                <a:ea typeface="ＭＳ Ｐゴシック" pitchFamily="-112" charset="-128"/>
                <a:cs typeface="Arial" panose="020B0604020202020204" pitchFamily="34" charset="0"/>
              </a:defRPr>
            </a:lvl3pPr>
            <a:lvl4pPr algn="l" rtl="0" eaLnBrk="0" fontAlgn="base" hangingPunct="0">
              <a:spcBef>
                <a:spcPct val="0"/>
              </a:spcBef>
              <a:spcAft>
                <a:spcPct val="0"/>
              </a:spcAft>
              <a:defRPr sz="3800">
                <a:solidFill>
                  <a:schemeClr val="tx2"/>
                </a:solidFill>
                <a:latin typeface="Arial" panose="020B0604020202020204" pitchFamily="34" charset="0"/>
                <a:ea typeface="ＭＳ Ｐゴシック" pitchFamily="-112" charset="-128"/>
                <a:cs typeface="Arial" panose="020B0604020202020204" pitchFamily="34" charset="0"/>
              </a:defRPr>
            </a:lvl4pPr>
            <a:lvl5pPr algn="l" rtl="0" eaLnBrk="0" fontAlgn="base" hangingPunct="0">
              <a:spcBef>
                <a:spcPct val="0"/>
              </a:spcBef>
              <a:spcAft>
                <a:spcPct val="0"/>
              </a:spcAft>
              <a:defRPr sz="3800">
                <a:solidFill>
                  <a:schemeClr val="tx2"/>
                </a:solidFill>
                <a:latin typeface="Arial" panose="020B0604020202020204" pitchFamily="34" charset="0"/>
                <a:ea typeface="ＭＳ Ｐゴシック" pitchFamily="-112" charset="-128"/>
                <a:cs typeface="Arial" panose="020B0604020202020204" pitchFamily="34" charset="0"/>
              </a:defRPr>
            </a:lvl5pPr>
            <a:lvl6pPr marL="457200" algn="l" rtl="0" fontAlgn="base">
              <a:spcBef>
                <a:spcPct val="0"/>
              </a:spcBef>
              <a:spcAft>
                <a:spcPct val="0"/>
              </a:spcAft>
              <a:defRPr sz="3800">
                <a:solidFill>
                  <a:schemeClr val="tx2"/>
                </a:solidFill>
                <a:latin typeface="ITC Stone Sans Std Semibold" pitchFamily="-101" charset="0"/>
                <a:ea typeface="ＭＳ Ｐゴシック" pitchFamily="-112" charset="-128"/>
                <a:cs typeface="ＭＳ Ｐゴシック" pitchFamily="-112" charset="-128"/>
              </a:defRPr>
            </a:lvl6pPr>
            <a:lvl7pPr marL="914400" algn="l" rtl="0" fontAlgn="base">
              <a:spcBef>
                <a:spcPct val="0"/>
              </a:spcBef>
              <a:spcAft>
                <a:spcPct val="0"/>
              </a:spcAft>
              <a:defRPr sz="3800">
                <a:solidFill>
                  <a:schemeClr val="tx2"/>
                </a:solidFill>
                <a:latin typeface="ITC Stone Sans Std Semibold" pitchFamily="-101" charset="0"/>
                <a:ea typeface="ＭＳ Ｐゴシック" pitchFamily="-112" charset="-128"/>
                <a:cs typeface="ＭＳ Ｐゴシック" pitchFamily="-112" charset="-128"/>
              </a:defRPr>
            </a:lvl7pPr>
            <a:lvl8pPr marL="1371600" algn="l" rtl="0" fontAlgn="base">
              <a:spcBef>
                <a:spcPct val="0"/>
              </a:spcBef>
              <a:spcAft>
                <a:spcPct val="0"/>
              </a:spcAft>
              <a:defRPr sz="3800">
                <a:solidFill>
                  <a:schemeClr val="tx2"/>
                </a:solidFill>
                <a:latin typeface="ITC Stone Sans Std Semibold" pitchFamily="-101" charset="0"/>
                <a:ea typeface="ＭＳ Ｐゴシック" pitchFamily="-112" charset="-128"/>
                <a:cs typeface="ＭＳ Ｐゴシック" pitchFamily="-112" charset="-128"/>
              </a:defRPr>
            </a:lvl8pPr>
            <a:lvl9pPr marL="1828800" algn="l" rtl="0" fontAlgn="base">
              <a:spcBef>
                <a:spcPct val="0"/>
              </a:spcBef>
              <a:spcAft>
                <a:spcPct val="0"/>
              </a:spcAft>
              <a:defRPr sz="3800">
                <a:solidFill>
                  <a:schemeClr val="tx2"/>
                </a:solidFill>
                <a:latin typeface="ITC Stone Sans Std Semibold" pitchFamily="-101" charset="0"/>
                <a:ea typeface="ＭＳ Ｐゴシック" pitchFamily="-112" charset="-128"/>
                <a:cs typeface="ＭＳ Ｐゴシック" pitchFamily="-112" charset="-128"/>
              </a:defRPr>
            </a:lvl9pPr>
          </a:lstStyle>
          <a:p>
            <a:pPr>
              <a:defRPr/>
            </a:pPr>
            <a:r>
              <a:rPr lang="en-US" altLang="zh-CN" dirty="0">
                <a:solidFill>
                  <a:srgbClr val="C00000"/>
                </a:solidFill>
              </a:rPr>
              <a:t>Background</a:t>
            </a:r>
            <a:endParaRPr lang="en-US" altLang="en-US" kern="0" dirty="0">
              <a:solidFill>
                <a:srgbClr val="C00000"/>
              </a:solidFill>
            </a:endParaRPr>
          </a:p>
        </p:txBody>
      </p:sp>
      <p:sp>
        <p:nvSpPr>
          <p:cNvPr id="7" name="TextBox 6">
            <a:extLst>
              <a:ext uri="{FF2B5EF4-FFF2-40B4-BE49-F238E27FC236}">
                <a16:creationId xmlns:a16="http://schemas.microsoft.com/office/drawing/2014/main" id="{150CB7D7-3AFC-B7C7-501A-5813A85295B4}"/>
              </a:ext>
            </a:extLst>
          </p:cNvPr>
          <p:cNvSpPr txBox="1"/>
          <p:nvPr/>
        </p:nvSpPr>
        <p:spPr>
          <a:xfrm>
            <a:off x="4419600" y="6475413"/>
            <a:ext cx="5213350" cy="254000"/>
          </a:xfrm>
          <a:prstGeom prst="rect">
            <a:avLst/>
          </a:prstGeom>
          <a:noFill/>
        </p:spPr>
        <p:txBody>
          <a:bodyPr>
            <a:spAutoFit/>
          </a:bodyPr>
          <a:lstStyle/>
          <a:p>
            <a:pPr>
              <a:defRPr/>
            </a:pPr>
            <a:r>
              <a:rPr lang="en-US" sz="1050" dirty="0">
                <a:hlinkClick r:id="rId2"/>
              </a:rPr>
              <a:t>https://nihcm.org/publications/stimulant-drug-overdose-deaths-2022-update</a:t>
            </a:r>
            <a:r>
              <a:rPr lang="zh-CN" altLang="en-US" sz="1050" dirty="0"/>
              <a:t> </a:t>
            </a:r>
            <a:endParaRPr lang="en-US" sz="1050" dirty="0"/>
          </a:p>
        </p:txBody>
      </p:sp>
      <p:sp>
        <p:nvSpPr>
          <p:cNvPr id="9" name="TextBox 8">
            <a:extLst>
              <a:ext uri="{FF2B5EF4-FFF2-40B4-BE49-F238E27FC236}">
                <a16:creationId xmlns:a16="http://schemas.microsoft.com/office/drawing/2014/main" id="{5EC5ACE0-5467-A4B6-109E-335D94AA036B}"/>
              </a:ext>
            </a:extLst>
          </p:cNvPr>
          <p:cNvSpPr txBox="1"/>
          <p:nvPr/>
        </p:nvSpPr>
        <p:spPr>
          <a:xfrm>
            <a:off x="383381" y="2154237"/>
            <a:ext cx="8488363" cy="1274763"/>
          </a:xfrm>
          <a:prstGeom prst="rect">
            <a:avLst/>
          </a:prstGeom>
          <a:noFill/>
        </p:spPr>
        <p:txBody>
          <a:bodyPr>
            <a:spAutoFit/>
          </a:bodyPr>
          <a:lstStyle/>
          <a:p>
            <a:pPr algn="ctr">
              <a:spcBef>
                <a:spcPct val="20000"/>
              </a:spcBef>
              <a:defRPr/>
            </a:pPr>
            <a:r>
              <a:rPr lang="en-US" dirty="0"/>
              <a:t>A crucial step in developing effective prevention strategies is </a:t>
            </a:r>
          </a:p>
          <a:p>
            <a:pPr algn="ctr">
              <a:spcBef>
                <a:spcPct val="20000"/>
              </a:spcBef>
              <a:defRPr/>
            </a:pPr>
            <a:r>
              <a:rPr lang="en-US" i="1" dirty="0">
                <a:solidFill>
                  <a:srgbClr val="C00000"/>
                </a:solidFill>
              </a:rPr>
              <a:t>identifying the tendencies and patterns associated with medication misuse</a:t>
            </a:r>
            <a:endParaRPr lang="en-US" altLang="en-US" sz="2000" i="1" kern="0" dirty="0">
              <a:solidFill>
                <a:srgbClr val="C00000"/>
              </a:solidFill>
              <a:ea typeface="ＭＳ Ｐゴシック"/>
              <a:cs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341EDBBD-7E10-938A-949F-00144472C599}"/>
              </a:ext>
            </a:extLst>
          </p:cNvPr>
          <p:cNvSpPr>
            <a:spLocks noGrp="1" noChangeArrowheads="1"/>
          </p:cNvSpPr>
          <p:nvPr>
            <p:ph type="title"/>
          </p:nvPr>
        </p:nvSpPr>
        <p:spPr>
          <a:xfrm>
            <a:off x="533400" y="457200"/>
            <a:ext cx="8153400" cy="992188"/>
          </a:xfrm>
        </p:spPr>
        <p:txBody>
          <a:bodyPr/>
          <a:lstStyle/>
          <a:p>
            <a:r>
              <a:rPr lang="en-US" altLang="zh-CN">
                <a:solidFill>
                  <a:srgbClr val="C00000"/>
                </a:solidFill>
              </a:rPr>
              <a:t>Broad</a:t>
            </a:r>
            <a:r>
              <a:rPr lang="zh-CN" altLang="en-US">
                <a:solidFill>
                  <a:srgbClr val="C00000"/>
                </a:solidFill>
              </a:rPr>
              <a:t> </a:t>
            </a:r>
            <a:r>
              <a:rPr lang="en-US" altLang="zh-CN">
                <a:solidFill>
                  <a:srgbClr val="C00000"/>
                </a:solidFill>
              </a:rPr>
              <a:t>Impacts</a:t>
            </a:r>
            <a:endParaRPr lang="en-US" altLang="en-US">
              <a:solidFill>
                <a:srgbClr val="C00000"/>
              </a:solidFill>
            </a:endParaRPr>
          </a:p>
        </p:txBody>
      </p:sp>
      <p:graphicFrame>
        <p:nvGraphicFramePr>
          <p:cNvPr id="4" name="Diagram 3">
            <a:extLst>
              <a:ext uri="{FF2B5EF4-FFF2-40B4-BE49-F238E27FC236}">
                <a16:creationId xmlns:a16="http://schemas.microsoft.com/office/drawing/2014/main" id="{177C865E-066A-8A4C-D1EF-A55AB73A23F4}"/>
              </a:ext>
            </a:extLst>
          </p:cNvPr>
          <p:cNvGraphicFramePr/>
          <p:nvPr/>
        </p:nvGraphicFramePr>
        <p:xfrm>
          <a:off x="1371600" y="1600200"/>
          <a:ext cx="6858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6627" name="Picture 1">
            <a:extLst>
              <a:ext uri="{FF2B5EF4-FFF2-40B4-BE49-F238E27FC236}">
                <a16:creationId xmlns:a16="http://schemas.microsoft.com/office/drawing/2014/main" id="{98DC469D-4CB4-C98D-EEC4-7AF870CB07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6225" y="4267200"/>
            <a:ext cx="901700" cy="85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8" name="Picture 4" descr="Public health - Free healthcare and medical icons">
            <a:extLst>
              <a:ext uri="{FF2B5EF4-FFF2-40B4-BE49-F238E27FC236}">
                <a16:creationId xmlns:a16="http://schemas.microsoft.com/office/drawing/2014/main" id="{2EA37C3B-008F-0E93-055E-603BD756AF5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67000" y="1845469"/>
            <a:ext cx="9779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6" descr="Society Generic color lineal-color icon | Freepik">
            <a:extLst>
              <a:ext uri="{FF2B5EF4-FFF2-40B4-BE49-F238E27FC236}">
                <a16:creationId xmlns:a16="http://schemas.microsoft.com/office/drawing/2014/main" id="{86FACF27-A696-C10A-A868-36D09E1F7F8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41525" y="3068638"/>
            <a:ext cx="8128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F15F108B-7C99-6986-1B7B-20D346EF8854}"/>
              </a:ext>
            </a:extLst>
          </p:cNvPr>
          <p:cNvSpPr>
            <a:spLocks noGrp="1" noChangeArrowheads="1"/>
          </p:cNvSpPr>
          <p:nvPr>
            <p:ph type="title"/>
          </p:nvPr>
        </p:nvSpPr>
        <p:spPr>
          <a:xfrm>
            <a:off x="457200" y="143612"/>
            <a:ext cx="8458200" cy="457200"/>
          </a:xfrm>
        </p:spPr>
        <p:txBody>
          <a:bodyPr/>
          <a:lstStyle/>
          <a:p>
            <a:pPr>
              <a:defRPr/>
            </a:pPr>
            <a:r>
              <a:rPr lang="en-US" altLang="zh-CN" sz="2400" dirty="0">
                <a:solidFill>
                  <a:srgbClr val="C00000"/>
                </a:solidFill>
              </a:rPr>
              <a:t>Graph</a:t>
            </a:r>
            <a:r>
              <a:rPr lang="zh-CN" altLang="en-US" sz="2400" dirty="0">
                <a:solidFill>
                  <a:srgbClr val="C00000"/>
                </a:solidFill>
              </a:rPr>
              <a:t> </a:t>
            </a:r>
            <a:r>
              <a:rPr lang="en-US" altLang="zh-CN" sz="2400" dirty="0">
                <a:solidFill>
                  <a:srgbClr val="C00000"/>
                </a:solidFill>
              </a:rPr>
              <a:t>Representation</a:t>
            </a:r>
            <a:r>
              <a:rPr lang="zh-CN" altLang="en-US" sz="2400" dirty="0">
                <a:solidFill>
                  <a:srgbClr val="C00000"/>
                </a:solidFill>
              </a:rPr>
              <a:t> </a:t>
            </a:r>
            <a:r>
              <a:rPr lang="en-US" altLang="zh-CN" sz="2400" dirty="0">
                <a:solidFill>
                  <a:srgbClr val="C00000"/>
                </a:solidFill>
              </a:rPr>
              <a:t>Learning:</a:t>
            </a:r>
            <a:r>
              <a:rPr lang="zh-CN" altLang="en-US" sz="2400" dirty="0">
                <a:solidFill>
                  <a:srgbClr val="C00000"/>
                </a:solidFill>
              </a:rPr>
              <a:t> </a:t>
            </a:r>
            <a:r>
              <a:rPr lang="en-US" altLang="zh-CN" sz="2400" i="1" dirty="0">
                <a:solidFill>
                  <a:srgbClr val="C00000"/>
                </a:solidFill>
              </a:rPr>
              <a:t>Broad</a:t>
            </a:r>
            <a:r>
              <a:rPr lang="zh-CN" altLang="en-US" sz="2400" i="1" dirty="0">
                <a:solidFill>
                  <a:srgbClr val="C00000"/>
                </a:solidFill>
              </a:rPr>
              <a:t> </a:t>
            </a:r>
            <a:r>
              <a:rPr lang="en-US" altLang="zh-CN" sz="2400" i="1" dirty="0">
                <a:solidFill>
                  <a:srgbClr val="C00000"/>
                </a:solidFill>
              </a:rPr>
              <a:t>Applications</a:t>
            </a:r>
            <a:endParaRPr lang="en-US" altLang="en-US" sz="2400" i="1" dirty="0">
              <a:solidFill>
                <a:srgbClr val="C00000"/>
              </a:solidFill>
              <a:highlight>
                <a:srgbClr val="FFFF00"/>
              </a:highlight>
            </a:endParaRPr>
          </a:p>
        </p:txBody>
      </p:sp>
      <p:grpSp>
        <p:nvGrpSpPr>
          <p:cNvPr id="28674" name="Group 19">
            <a:extLst>
              <a:ext uri="{FF2B5EF4-FFF2-40B4-BE49-F238E27FC236}">
                <a16:creationId xmlns:a16="http://schemas.microsoft.com/office/drawing/2014/main" id="{168DECEE-8A06-E9E5-BE24-DDC8321A8948}"/>
              </a:ext>
            </a:extLst>
          </p:cNvPr>
          <p:cNvGrpSpPr>
            <a:grpSpLocks/>
          </p:cNvGrpSpPr>
          <p:nvPr/>
        </p:nvGrpSpPr>
        <p:grpSpPr bwMode="auto">
          <a:xfrm>
            <a:off x="3933825" y="768350"/>
            <a:ext cx="5426075" cy="1747838"/>
            <a:chOff x="3966931" y="499135"/>
            <a:chExt cx="5427150" cy="1748273"/>
          </a:xfrm>
        </p:grpSpPr>
        <p:pic>
          <p:nvPicPr>
            <p:cNvPr id="28685" name="Picture 13">
              <a:extLst>
                <a:ext uri="{FF2B5EF4-FFF2-40B4-BE49-F238E27FC236}">
                  <a16:creationId xmlns:a16="http://schemas.microsoft.com/office/drawing/2014/main" id="{722D6C3A-0248-EAAF-3FCC-03976D9192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6917" y="838650"/>
              <a:ext cx="4721431" cy="1084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DFCA7E58-6C9D-3ABC-47E3-69160AEE1D65}"/>
                </a:ext>
              </a:extLst>
            </p:cNvPr>
            <p:cNvSpPr txBox="1"/>
            <p:nvPr/>
          </p:nvSpPr>
          <p:spPr>
            <a:xfrm>
              <a:off x="3966931" y="1939631"/>
              <a:ext cx="5313232" cy="307777"/>
            </a:xfrm>
            <a:prstGeom prst="rect">
              <a:avLst/>
            </a:prstGeom>
            <a:noFill/>
          </p:spPr>
          <p:txBody>
            <a:bodyPr>
              <a:spAutoFit/>
            </a:bodyPr>
            <a:lstStyle/>
            <a:p>
              <a:pPr algn="ctr">
                <a:defRPr/>
              </a:pPr>
              <a:r>
                <a:rPr lang="en-US" sz="1400" i="1" dirty="0">
                  <a:solidFill>
                    <a:srgbClr val="C00000"/>
                  </a:solidFill>
                  <a:highlight>
                    <a:srgbClr val="FFFFFF"/>
                  </a:highlight>
                  <a:cs typeface="Arial" panose="020B0604020202020204" pitchFamily="34" charset="0"/>
                </a:rPr>
                <a:t>10-day forecasts in less than a minute on a single Google TPU</a:t>
              </a:r>
              <a:endParaRPr lang="en-US" sz="1400" i="1" dirty="0">
                <a:solidFill>
                  <a:srgbClr val="C00000"/>
                </a:solidFill>
                <a:cs typeface="Arial" panose="020B0604020202020204" pitchFamily="34" charset="0"/>
              </a:endParaRPr>
            </a:p>
          </p:txBody>
        </p:sp>
        <p:sp>
          <p:nvSpPr>
            <p:cNvPr id="17" name="TextBox 16">
              <a:extLst>
                <a:ext uri="{FF2B5EF4-FFF2-40B4-BE49-F238E27FC236}">
                  <a16:creationId xmlns:a16="http://schemas.microsoft.com/office/drawing/2014/main" id="{F851D67F-0527-EE16-15D5-7A37D68839F1}"/>
                </a:ext>
              </a:extLst>
            </p:cNvPr>
            <p:cNvSpPr txBox="1"/>
            <p:nvPr/>
          </p:nvSpPr>
          <p:spPr>
            <a:xfrm>
              <a:off x="4081254" y="499135"/>
              <a:ext cx="5312827" cy="308052"/>
            </a:xfrm>
            <a:prstGeom prst="rect">
              <a:avLst/>
            </a:prstGeom>
            <a:noFill/>
          </p:spPr>
          <p:txBody>
            <a:bodyPr>
              <a:spAutoFit/>
            </a:bodyPr>
            <a:lstStyle/>
            <a:p>
              <a:pPr algn="ctr">
                <a:defRPr/>
              </a:pPr>
              <a:r>
                <a:rPr lang="en-US" altLang="zh-CN" sz="1400" dirty="0" err="1">
                  <a:solidFill>
                    <a:srgbClr val="0070C0"/>
                  </a:solidFill>
                  <a:cs typeface="Arial" panose="020B0604020202020204" pitchFamily="34" charset="0"/>
                  <a:hlinkClick r:id="rId4"/>
                </a:rPr>
                <a:t>GraphCast</a:t>
              </a:r>
              <a:r>
                <a:rPr lang="zh-CN" altLang="en-US" sz="1400" dirty="0">
                  <a:solidFill>
                    <a:srgbClr val="0070C0"/>
                  </a:solidFill>
                  <a:cs typeface="Arial" panose="020B0604020202020204" pitchFamily="34" charset="0"/>
                  <a:hlinkClick r:id="rId4"/>
                </a:rPr>
                <a:t> </a:t>
              </a:r>
              <a:r>
                <a:rPr lang="en-US" altLang="zh-CN" sz="1400" dirty="0">
                  <a:solidFill>
                    <a:srgbClr val="0070C0"/>
                  </a:solidFill>
                  <a:cs typeface="Arial" panose="020B0604020202020204" pitchFamily="34" charset="0"/>
                  <a:hlinkClick r:id="rId4"/>
                </a:rPr>
                <a:t>(2023)</a:t>
              </a:r>
              <a:endParaRPr lang="en-US" sz="1400" dirty="0">
                <a:solidFill>
                  <a:srgbClr val="0070C0"/>
                </a:solidFill>
                <a:cs typeface="Arial" panose="020B0604020202020204" pitchFamily="34" charset="0"/>
              </a:endParaRPr>
            </a:p>
          </p:txBody>
        </p:sp>
      </p:grpSp>
      <p:grpSp>
        <p:nvGrpSpPr>
          <p:cNvPr id="28675" name="Group 18">
            <a:extLst>
              <a:ext uri="{FF2B5EF4-FFF2-40B4-BE49-F238E27FC236}">
                <a16:creationId xmlns:a16="http://schemas.microsoft.com/office/drawing/2014/main" id="{0D9255A7-64B6-ACD3-79A6-27B0C4924C82}"/>
              </a:ext>
            </a:extLst>
          </p:cNvPr>
          <p:cNvGrpSpPr>
            <a:grpSpLocks/>
          </p:cNvGrpSpPr>
          <p:nvPr/>
        </p:nvGrpSpPr>
        <p:grpSpPr bwMode="auto">
          <a:xfrm>
            <a:off x="3905250" y="2590800"/>
            <a:ext cx="5119688" cy="3427413"/>
            <a:chOff x="4274320" y="2808862"/>
            <a:chExt cx="5119761" cy="3426697"/>
          </a:xfrm>
        </p:grpSpPr>
        <p:pic>
          <p:nvPicPr>
            <p:cNvPr id="28681" name="Picture 6">
              <a:extLst>
                <a:ext uri="{FF2B5EF4-FFF2-40B4-BE49-F238E27FC236}">
                  <a16:creationId xmlns:a16="http://schemas.microsoft.com/office/drawing/2014/main" id="{C8FCFDCF-5B75-5965-E770-67BC33DF0E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4320" y="3035708"/>
              <a:ext cx="5119761" cy="3199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A70FA4E2-29AE-FD39-7A85-64111621EF5E}"/>
                </a:ext>
              </a:extLst>
            </p:cNvPr>
            <p:cNvSpPr txBox="1"/>
            <p:nvPr/>
          </p:nvSpPr>
          <p:spPr>
            <a:xfrm>
              <a:off x="5250647" y="2808862"/>
              <a:ext cx="3271884" cy="307911"/>
            </a:xfrm>
            <a:prstGeom prst="rect">
              <a:avLst/>
            </a:prstGeom>
            <a:noFill/>
          </p:spPr>
          <p:txBody>
            <a:bodyPr>
              <a:spAutoFit/>
            </a:bodyPr>
            <a:lstStyle/>
            <a:p>
              <a:pPr algn="ctr">
                <a:defRPr/>
              </a:pPr>
              <a:r>
                <a:rPr lang="en-US" altLang="zh-CN" sz="1400" dirty="0">
                  <a:solidFill>
                    <a:srgbClr val="0070C0"/>
                  </a:solidFill>
                  <a:hlinkClick r:id="rId6"/>
                </a:rPr>
                <a:t>Google</a:t>
              </a:r>
              <a:r>
                <a:rPr lang="zh-CN" altLang="en-US" sz="1400" dirty="0">
                  <a:solidFill>
                    <a:srgbClr val="0070C0"/>
                  </a:solidFill>
                  <a:hlinkClick r:id="rId6"/>
                </a:rPr>
                <a:t> </a:t>
              </a:r>
              <a:r>
                <a:rPr lang="en-US" altLang="zh-CN" sz="1400" dirty="0">
                  <a:solidFill>
                    <a:srgbClr val="0070C0"/>
                  </a:solidFill>
                  <a:hlinkClick r:id="rId6"/>
                </a:rPr>
                <a:t>Map</a:t>
              </a:r>
              <a:r>
                <a:rPr lang="zh-CN" altLang="en-US" sz="1400" dirty="0">
                  <a:solidFill>
                    <a:srgbClr val="0070C0"/>
                  </a:solidFill>
                  <a:hlinkClick r:id="rId6"/>
                </a:rPr>
                <a:t> </a:t>
              </a:r>
              <a:r>
                <a:rPr lang="en-US" altLang="zh-CN" sz="1400" dirty="0">
                  <a:solidFill>
                    <a:srgbClr val="0070C0"/>
                  </a:solidFill>
                  <a:hlinkClick r:id="rId6"/>
                </a:rPr>
                <a:t>Traffic</a:t>
              </a:r>
              <a:r>
                <a:rPr lang="zh-CN" altLang="en-US" sz="1400" dirty="0">
                  <a:solidFill>
                    <a:srgbClr val="0070C0"/>
                  </a:solidFill>
                  <a:hlinkClick r:id="rId6"/>
                </a:rPr>
                <a:t> </a:t>
              </a:r>
              <a:r>
                <a:rPr lang="en-US" altLang="zh-CN" sz="1400" dirty="0">
                  <a:solidFill>
                    <a:srgbClr val="0070C0"/>
                  </a:solidFill>
                  <a:hlinkClick r:id="rId6"/>
                </a:rPr>
                <a:t>prediction</a:t>
              </a:r>
              <a:r>
                <a:rPr lang="zh-CN" altLang="en-US" sz="1400" dirty="0">
                  <a:solidFill>
                    <a:srgbClr val="0070C0"/>
                  </a:solidFill>
                  <a:hlinkClick r:id="rId6"/>
                </a:rPr>
                <a:t> </a:t>
              </a:r>
              <a:r>
                <a:rPr lang="en-US" altLang="zh-CN" sz="1400" dirty="0">
                  <a:solidFill>
                    <a:srgbClr val="0070C0"/>
                  </a:solidFill>
                  <a:hlinkClick r:id="rId6"/>
                </a:rPr>
                <a:t>(2020)</a:t>
              </a:r>
              <a:endParaRPr lang="en-US" sz="1400" dirty="0">
                <a:solidFill>
                  <a:srgbClr val="0070C0"/>
                </a:solidFill>
              </a:endParaRPr>
            </a:p>
          </p:txBody>
        </p:sp>
        <p:sp>
          <p:nvSpPr>
            <p:cNvPr id="28683" name="TextBox 14">
              <a:extLst>
                <a:ext uri="{FF2B5EF4-FFF2-40B4-BE49-F238E27FC236}">
                  <a16:creationId xmlns:a16="http://schemas.microsoft.com/office/drawing/2014/main" id="{7901E94F-3699-A6DF-0AA4-97DD84AB9108}"/>
                </a:ext>
              </a:extLst>
            </p:cNvPr>
            <p:cNvSpPr txBox="1">
              <a:spLocks noChangeArrowheads="1"/>
            </p:cNvSpPr>
            <p:nvPr/>
          </p:nvSpPr>
          <p:spPr bwMode="auto">
            <a:xfrm>
              <a:off x="5773108" y="3982822"/>
              <a:ext cx="26581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i="1">
                  <a:solidFill>
                    <a:srgbClr val="C00000"/>
                  </a:solidFill>
                </a:rPr>
                <a:t>50%</a:t>
              </a:r>
              <a:r>
                <a:rPr lang="zh-CN" altLang="en-US" sz="1600" i="1">
                  <a:solidFill>
                    <a:srgbClr val="C00000"/>
                  </a:solidFill>
                </a:rPr>
                <a:t> </a:t>
              </a:r>
              <a:r>
                <a:rPr lang="en-US" altLang="zh-CN" sz="1600" i="1">
                  <a:solidFill>
                    <a:srgbClr val="C00000"/>
                  </a:solidFill>
                </a:rPr>
                <a:t>improved</a:t>
              </a:r>
              <a:r>
                <a:rPr lang="zh-CN" altLang="en-US" sz="1600" i="1">
                  <a:solidFill>
                    <a:srgbClr val="C00000"/>
                  </a:solidFill>
                </a:rPr>
                <a:t> </a:t>
              </a:r>
              <a:r>
                <a:rPr lang="en-US" altLang="zh-CN" sz="1600" i="1">
                  <a:solidFill>
                    <a:srgbClr val="C00000"/>
                  </a:solidFill>
                </a:rPr>
                <a:t>using</a:t>
              </a:r>
              <a:r>
                <a:rPr lang="zh-CN" altLang="en-US" sz="1600" i="1">
                  <a:solidFill>
                    <a:srgbClr val="C00000"/>
                  </a:solidFill>
                </a:rPr>
                <a:t> </a:t>
              </a:r>
              <a:r>
                <a:rPr lang="en-US" altLang="zh-CN" sz="1600" i="1">
                  <a:solidFill>
                    <a:srgbClr val="C00000"/>
                  </a:solidFill>
                </a:rPr>
                <a:t>GNNs</a:t>
              </a:r>
              <a:endParaRPr lang="en-US" altLang="en-US" sz="1600" i="1">
                <a:solidFill>
                  <a:srgbClr val="C00000"/>
                </a:solidFill>
              </a:endParaRPr>
            </a:p>
          </p:txBody>
        </p:sp>
        <p:sp>
          <p:nvSpPr>
            <p:cNvPr id="28684" name="TextBox 17">
              <a:extLst>
                <a:ext uri="{FF2B5EF4-FFF2-40B4-BE49-F238E27FC236}">
                  <a16:creationId xmlns:a16="http://schemas.microsoft.com/office/drawing/2014/main" id="{A6F9C989-E0D6-2AD4-9F7B-E42D05D27036}"/>
                </a:ext>
              </a:extLst>
            </p:cNvPr>
            <p:cNvSpPr txBox="1">
              <a:spLocks noChangeArrowheads="1"/>
            </p:cNvSpPr>
            <p:nvPr/>
          </p:nvSpPr>
          <p:spPr bwMode="auto">
            <a:xfrm>
              <a:off x="4536141" y="5834684"/>
              <a:ext cx="31940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t>ETA:</a:t>
              </a:r>
              <a:r>
                <a:rPr lang="zh-CN" altLang="en-US" sz="1800"/>
                <a:t> </a:t>
              </a:r>
              <a:r>
                <a:rPr lang="en-US" altLang="zh-CN" sz="1800"/>
                <a:t> expected</a:t>
              </a:r>
              <a:r>
                <a:rPr lang="zh-CN" altLang="en-US" sz="1800"/>
                <a:t> </a:t>
              </a:r>
              <a:r>
                <a:rPr lang="en-US" altLang="zh-CN" sz="1800"/>
                <a:t>time</a:t>
              </a:r>
              <a:r>
                <a:rPr lang="zh-CN" altLang="en-US" sz="1800"/>
                <a:t> </a:t>
              </a:r>
              <a:r>
                <a:rPr lang="en-US" altLang="zh-CN" sz="1800"/>
                <a:t>of</a:t>
              </a:r>
              <a:r>
                <a:rPr lang="zh-CN" altLang="en-US" sz="1800"/>
                <a:t> </a:t>
              </a:r>
              <a:r>
                <a:rPr lang="en-US" altLang="zh-CN" sz="1800"/>
                <a:t>arrival</a:t>
              </a:r>
              <a:endParaRPr lang="en-US" altLang="en-US" sz="1800"/>
            </a:p>
          </p:txBody>
        </p:sp>
      </p:grpSp>
      <p:pic>
        <p:nvPicPr>
          <p:cNvPr id="28676" name="Picture 2" descr="AlphaFold Proves That AI Can Crack Fundamental Scientific Problems - IEEE  Spectrum">
            <a:extLst>
              <a:ext uri="{FF2B5EF4-FFF2-40B4-BE49-F238E27FC236}">
                <a16:creationId xmlns:a16="http://schemas.microsoft.com/office/drawing/2014/main" id="{671544EC-371C-4459-347F-2D8B273008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17793" r="22485"/>
          <a:stretch>
            <a:fillRect/>
          </a:stretch>
        </p:blipFill>
        <p:spPr bwMode="auto">
          <a:xfrm>
            <a:off x="774700" y="1122363"/>
            <a:ext cx="2592388" cy="245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TextBox 20">
            <a:extLst>
              <a:ext uri="{FF2B5EF4-FFF2-40B4-BE49-F238E27FC236}">
                <a16:creationId xmlns:a16="http://schemas.microsoft.com/office/drawing/2014/main" id="{8F4760F3-0185-DD63-003C-5D50D61BF11E}"/>
              </a:ext>
            </a:extLst>
          </p:cNvPr>
          <p:cNvSpPr txBox="1">
            <a:spLocks noChangeArrowheads="1"/>
          </p:cNvSpPr>
          <p:nvPr/>
        </p:nvSpPr>
        <p:spPr bwMode="auto">
          <a:xfrm>
            <a:off x="1292225" y="731838"/>
            <a:ext cx="15573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u="sng">
                <a:solidFill>
                  <a:srgbClr val="0070C0"/>
                </a:solidFill>
              </a:rPr>
              <a:t>AlphaFold</a:t>
            </a:r>
            <a:r>
              <a:rPr lang="zh-CN" altLang="en-US" sz="1400" u="sng">
                <a:solidFill>
                  <a:srgbClr val="0070C0"/>
                </a:solidFill>
              </a:rPr>
              <a:t> </a:t>
            </a:r>
            <a:r>
              <a:rPr lang="en-US" altLang="zh-CN" sz="1400" u="sng">
                <a:solidFill>
                  <a:srgbClr val="0070C0"/>
                </a:solidFill>
              </a:rPr>
              <a:t>(2020)</a:t>
            </a:r>
            <a:endParaRPr lang="en-US" altLang="en-US" sz="1400" u="sng">
              <a:solidFill>
                <a:srgbClr val="0070C0"/>
              </a:solidFill>
            </a:endParaRPr>
          </a:p>
        </p:txBody>
      </p:sp>
      <p:pic>
        <p:nvPicPr>
          <p:cNvPr id="28678" name="Picture 4" descr="a simple knot">
            <a:extLst>
              <a:ext uri="{FF2B5EF4-FFF2-40B4-BE49-F238E27FC236}">
                <a16:creationId xmlns:a16="http://schemas.microsoft.com/office/drawing/2014/main" id="{E4989615-066C-6028-7FEA-F2D079B577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1363" y="4003675"/>
            <a:ext cx="2595562" cy="173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9" name="TextBox 21">
            <a:extLst>
              <a:ext uri="{FF2B5EF4-FFF2-40B4-BE49-F238E27FC236}">
                <a16:creationId xmlns:a16="http://schemas.microsoft.com/office/drawing/2014/main" id="{93964E7F-CD19-4A9F-9DF3-948E91A793DC}"/>
              </a:ext>
            </a:extLst>
          </p:cNvPr>
          <p:cNvSpPr txBox="1">
            <a:spLocks noChangeArrowheads="1"/>
          </p:cNvSpPr>
          <p:nvPr/>
        </p:nvSpPr>
        <p:spPr bwMode="auto">
          <a:xfrm>
            <a:off x="858838" y="3625850"/>
            <a:ext cx="23606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u="sng">
                <a:solidFill>
                  <a:srgbClr val="0070C0"/>
                </a:solidFill>
              </a:rPr>
              <a:t>Mathematical</a:t>
            </a:r>
            <a:r>
              <a:rPr lang="zh-CN" altLang="en-US" sz="1400" u="sng">
                <a:solidFill>
                  <a:srgbClr val="0070C0"/>
                </a:solidFill>
              </a:rPr>
              <a:t> </a:t>
            </a:r>
            <a:r>
              <a:rPr lang="en-US" altLang="zh-CN" sz="1400" u="sng">
                <a:solidFill>
                  <a:srgbClr val="0070C0"/>
                </a:solidFill>
              </a:rPr>
              <a:t>theory</a:t>
            </a:r>
            <a:r>
              <a:rPr lang="zh-CN" altLang="en-US" sz="1400" u="sng">
                <a:solidFill>
                  <a:srgbClr val="0070C0"/>
                </a:solidFill>
              </a:rPr>
              <a:t> </a:t>
            </a:r>
            <a:r>
              <a:rPr lang="en-US" altLang="zh-CN" sz="1400" u="sng">
                <a:solidFill>
                  <a:srgbClr val="0070C0"/>
                </a:solidFill>
              </a:rPr>
              <a:t>(2021)</a:t>
            </a:r>
            <a:endParaRPr lang="en-US" altLang="en-US" sz="1400" u="sng">
              <a:solidFill>
                <a:srgbClr val="0070C0"/>
              </a:solidFill>
            </a:endParaRPr>
          </a:p>
        </p:txBody>
      </p:sp>
      <p:pic>
        <p:nvPicPr>
          <p:cNvPr id="28680" name="Picture 8" descr="Google DeepMind Logo PNG vector in SVG, PDF, AI, CDR format">
            <a:extLst>
              <a:ext uri="{FF2B5EF4-FFF2-40B4-BE49-F238E27FC236}">
                <a16:creationId xmlns:a16="http://schemas.microsoft.com/office/drawing/2014/main" id="{4FAB5832-B804-D7B3-875A-E85F132299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9972" t="41029" r="9972" b="42020"/>
          <a:stretch>
            <a:fillRect/>
          </a:stretch>
        </p:blipFill>
        <p:spPr bwMode="auto">
          <a:xfrm>
            <a:off x="5945188" y="6256338"/>
            <a:ext cx="307975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a:extLst>
              <a:ext uri="{FF2B5EF4-FFF2-40B4-BE49-F238E27FC236}">
                <a16:creationId xmlns:a16="http://schemas.microsoft.com/office/drawing/2014/main" id="{CC4F71A7-2C46-A32B-8570-0FA9462675ED}"/>
              </a:ext>
            </a:extLst>
          </p:cNvPr>
          <p:cNvSpPr>
            <a:spLocks noGrp="1" noChangeArrowheads="1"/>
          </p:cNvSpPr>
          <p:nvPr>
            <p:ph type="title"/>
          </p:nvPr>
        </p:nvSpPr>
        <p:spPr>
          <a:xfrm>
            <a:off x="587375" y="307975"/>
            <a:ext cx="7886700" cy="568325"/>
          </a:xfrm>
        </p:spPr>
        <p:txBody>
          <a:bodyPr/>
          <a:lstStyle/>
          <a:p>
            <a:r>
              <a:rPr lang="en-US" altLang="zh-CN" sz="2400">
                <a:solidFill>
                  <a:srgbClr val="C00000"/>
                </a:solidFill>
              </a:rPr>
              <a:t>Emerging</a:t>
            </a:r>
            <a:r>
              <a:rPr lang="zh-CN" altLang="en-US" sz="2400">
                <a:solidFill>
                  <a:srgbClr val="C00000"/>
                </a:solidFill>
              </a:rPr>
              <a:t> </a:t>
            </a:r>
            <a:r>
              <a:rPr lang="en-US" altLang="zh-CN" sz="2400">
                <a:solidFill>
                  <a:srgbClr val="C00000"/>
                </a:solidFill>
              </a:rPr>
              <a:t>Graph</a:t>
            </a:r>
            <a:r>
              <a:rPr lang="zh-CN" altLang="en-US" sz="2400">
                <a:solidFill>
                  <a:srgbClr val="C00000"/>
                </a:solidFill>
              </a:rPr>
              <a:t> </a:t>
            </a:r>
            <a:r>
              <a:rPr lang="en-US" altLang="zh-CN" sz="2400">
                <a:solidFill>
                  <a:srgbClr val="C00000"/>
                </a:solidFill>
              </a:rPr>
              <a:t>Representation</a:t>
            </a:r>
            <a:r>
              <a:rPr lang="zh-CN" altLang="en-US" sz="2400">
                <a:solidFill>
                  <a:srgbClr val="C00000"/>
                </a:solidFill>
              </a:rPr>
              <a:t> </a:t>
            </a:r>
            <a:r>
              <a:rPr lang="en-US" altLang="zh-CN" sz="2400">
                <a:solidFill>
                  <a:srgbClr val="C00000"/>
                </a:solidFill>
              </a:rPr>
              <a:t>Learning</a:t>
            </a:r>
            <a:r>
              <a:rPr lang="zh-CN" altLang="en-US" sz="2400">
                <a:solidFill>
                  <a:srgbClr val="C00000"/>
                </a:solidFill>
              </a:rPr>
              <a:t> </a:t>
            </a:r>
            <a:r>
              <a:rPr lang="en-US" altLang="zh-CN" sz="2400">
                <a:solidFill>
                  <a:srgbClr val="C00000"/>
                </a:solidFill>
              </a:rPr>
              <a:t>Techniques</a:t>
            </a:r>
            <a:endParaRPr lang="en-US" altLang="en-US" sz="2400">
              <a:solidFill>
                <a:srgbClr val="C00000"/>
              </a:solidFill>
            </a:endParaRPr>
          </a:p>
        </p:txBody>
      </p:sp>
      <p:sp>
        <p:nvSpPr>
          <p:cNvPr id="3" name="Content Placeholder 2">
            <a:extLst>
              <a:ext uri="{FF2B5EF4-FFF2-40B4-BE49-F238E27FC236}">
                <a16:creationId xmlns:a16="http://schemas.microsoft.com/office/drawing/2014/main" id="{E4EDAA31-DE76-C64F-99E2-63BA4E5C87A9}"/>
              </a:ext>
            </a:extLst>
          </p:cNvPr>
          <p:cNvSpPr>
            <a:spLocks noGrp="1"/>
          </p:cNvSpPr>
          <p:nvPr>
            <p:ph idx="1"/>
          </p:nvPr>
        </p:nvSpPr>
        <p:spPr>
          <a:xfrm>
            <a:off x="587375" y="974725"/>
            <a:ext cx="8080375" cy="3140075"/>
          </a:xfrm>
        </p:spPr>
        <p:txBody>
          <a:bodyPr>
            <a:normAutofit/>
          </a:bodyPr>
          <a:lstStyle/>
          <a:p>
            <a:pPr marL="0" indent="0" algn="just">
              <a:buFontTx/>
              <a:buNone/>
              <a:defRPr/>
            </a:pPr>
            <a:r>
              <a:rPr lang="en-US" altLang="zh-CN" sz="1350" b="1" dirty="0"/>
              <a:t>Goal</a:t>
            </a:r>
            <a:r>
              <a:rPr lang="en-US" altLang="zh-CN" sz="1350" dirty="0"/>
              <a:t>:</a:t>
            </a:r>
            <a:r>
              <a:rPr lang="zh-CN" altLang="en-US" sz="1350" dirty="0"/>
              <a:t> </a:t>
            </a:r>
            <a:r>
              <a:rPr lang="en-US" altLang="zh-CN" sz="1350" dirty="0"/>
              <a:t>Encode</a:t>
            </a:r>
            <a:r>
              <a:rPr lang="zh-CN" altLang="en-US" sz="1350" dirty="0"/>
              <a:t> </a:t>
            </a:r>
            <a:r>
              <a:rPr lang="en-US" altLang="zh-CN" sz="1350" dirty="0"/>
              <a:t>non-Euclidean</a:t>
            </a:r>
            <a:r>
              <a:rPr lang="zh-CN" altLang="en-US" sz="1350" dirty="0"/>
              <a:t> </a:t>
            </a:r>
            <a:r>
              <a:rPr lang="en-US" altLang="zh-CN" sz="1350" dirty="0"/>
              <a:t>space</a:t>
            </a:r>
            <a:r>
              <a:rPr lang="zh-CN" altLang="en-US" sz="1350" dirty="0"/>
              <a:t> </a:t>
            </a:r>
            <a:r>
              <a:rPr lang="en-US" altLang="zh-CN" sz="1350" i="1" dirty="0"/>
              <a:t>irregular</a:t>
            </a:r>
            <a:r>
              <a:rPr lang="zh-CN" altLang="en-US" sz="1350" dirty="0"/>
              <a:t> </a:t>
            </a:r>
            <a:r>
              <a:rPr lang="en-US" altLang="zh-CN" sz="1350" i="1" dirty="0"/>
              <a:t>graph</a:t>
            </a:r>
            <a:r>
              <a:rPr lang="zh-CN" altLang="en-US" sz="1350" dirty="0"/>
              <a:t> </a:t>
            </a:r>
            <a:r>
              <a:rPr lang="en-US" altLang="zh-CN" sz="1350" dirty="0"/>
              <a:t>data</a:t>
            </a:r>
            <a:r>
              <a:rPr lang="zh-CN" altLang="en-US" sz="1350" dirty="0"/>
              <a:t> </a:t>
            </a:r>
            <a:r>
              <a:rPr lang="en-US" altLang="zh-CN" sz="1350" dirty="0"/>
              <a:t>into</a:t>
            </a:r>
            <a:r>
              <a:rPr lang="zh-CN" altLang="en-US" sz="1350" dirty="0"/>
              <a:t> </a:t>
            </a:r>
            <a:r>
              <a:rPr lang="en-US" altLang="zh-CN" sz="1350" dirty="0"/>
              <a:t>latent</a:t>
            </a:r>
            <a:r>
              <a:rPr lang="zh-CN" altLang="en-US" sz="1350" dirty="0"/>
              <a:t> </a:t>
            </a:r>
            <a:r>
              <a:rPr lang="en-US" altLang="zh-CN" sz="1350" dirty="0"/>
              <a:t>vector</a:t>
            </a:r>
            <a:r>
              <a:rPr lang="zh-CN" altLang="en-US" sz="1350" dirty="0"/>
              <a:t> </a:t>
            </a:r>
            <a:r>
              <a:rPr lang="en-US" altLang="zh-CN" sz="1350" dirty="0"/>
              <a:t>representations</a:t>
            </a:r>
            <a:r>
              <a:rPr lang="zh-CN" altLang="en-US" sz="1350" dirty="0"/>
              <a:t> </a:t>
            </a:r>
            <a:r>
              <a:rPr lang="en-US" altLang="zh-CN" sz="1350" dirty="0"/>
              <a:t>for</a:t>
            </a:r>
            <a:r>
              <a:rPr lang="zh-CN" altLang="en-US" sz="1350" dirty="0"/>
              <a:t> </a:t>
            </a:r>
            <a:r>
              <a:rPr lang="en-US" altLang="zh-CN" sz="1350" dirty="0"/>
              <a:t>diverse</a:t>
            </a:r>
            <a:r>
              <a:rPr lang="zh-CN" altLang="en-US" sz="1350" dirty="0"/>
              <a:t> </a:t>
            </a:r>
            <a:r>
              <a:rPr lang="en-US" altLang="zh-CN" sz="1350" dirty="0"/>
              <a:t>learning</a:t>
            </a:r>
            <a:r>
              <a:rPr lang="zh-CN" altLang="en-US" sz="1350" dirty="0"/>
              <a:t> </a:t>
            </a:r>
            <a:r>
              <a:rPr lang="en-US" altLang="zh-CN" sz="1350" dirty="0"/>
              <a:t>tasks.</a:t>
            </a:r>
          </a:p>
          <a:p>
            <a:pPr marL="0" indent="0" algn="just">
              <a:spcBef>
                <a:spcPts val="0"/>
              </a:spcBef>
              <a:buFontTx/>
              <a:buNone/>
              <a:defRPr/>
            </a:pPr>
            <a:r>
              <a:rPr lang="en-US" altLang="zh-CN" sz="1350" b="1" dirty="0"/>
              <a:t>Variants</a:t>
            </a:r>
            <a:r>
              <a:rPr lang="zh-CN" altLang="en-US" sz="1350" b="1" dirty="0"/>
              <a:t> </a:t>
            </a:r>
            <a:r>
              <a:rPr lang="en-US" altLang="zh-CN" sz="1350" b="1" dirty="0"/>
              <a:t>of</a:t>
            </a:r>
            <a:r>
              <a:rPr lang="zh-CN" altLang="en-US" sz="1350" b="1" dirty="0"/>
              <a:t> </a:t>
            </a:r>
            <a:r>
              <a:rPr lang="en-US" altLang="zh-CN" sz="1350" b="1" dirty="0"/>
              <a:t>GNNs:</a:t>
            </a:r>
            <a:r>
              <a:rPr lang="zh-CN" altLang="en-US" sz="1350" b="1" dirty="0"/>
              <a:t> </a:t>
            </a:r>
            <a:r>
              <a:rPr lang="en-US" sz="1350" dirty="0">
                <a:solidFill>
                  <a:srgbClr val="0432FF"/>
                </a:solidFill>
              </a:rPr>
              <a:t>MPNN (Gilmer </a:t>
            </a:r>
            <a:r>
              <a:rPr lang="en-US" altLang="zh-CN" sz="1350" dirty="0">
                <a:solidFill>
                  <a:srgbClr val="0432FF"/>
                </a:solidFill>
              </a:rPr>
              <a:t>et</a:t>
            </a:r>
            <a:r>
              <a:rPr lang="zh-CN" altLang="en-US" sz="1350" dirty="0">
                <a:solidFill>
                  <a:srgbClr val="0432FF"/>
                </a:solidFill>
              </a:rPr>
              <a:t> </a:t>
            </a:r>
            <a:r>
              <a:rPr lang="en-US" altLang="zh-CN" sz="1350" dirty="0">
                <a:solidFill>
                  <a:srgbClr val="0432FF"/>
                </a:solidFill>
              </a:rPr>
              <a:t>al.</a:t>
            </a:r>
            <a:r>
              <a:rPr lang="en-US" sz="1350" dirty="0">
                <a:solidFill>
                  <a:srgbClr val="0432FF"/>
                </a:solidFill>
              </a:rPr>
              <a:t>2017), GCN (</a:t>
            </a:r>
            <a:r>
              <a:rPr lang="en-US" sz="1350" dirty="0" err="1">
                <a:solidFill>
                  <a:srgbClr val="0432FF"/>
                </a:solidFill>
              </a:rPr>
              <a:t>Kipf&amp;Welling</a:t>
            </a:r>
            <a:r>
              <a:rPr lang="en-US" sz="1350" dirty="0">
                <a:solidFill>
                  <a:srgbClr val="0432FF"/>
                </a:solidFill>
              </a:rPr>
              <a:t>,</a:t>
            </a:r>
            <a:r>
              <a:rPr lang="zh-CN" altLang="en-US" sz="1350" dirty="0">
                <a:solidFill>
                  <a:srgbClr val="0432FF"/>
                </a:solidFill>
              </a:rPr>
              <a:t> </a:t>
            </a:r>
            <a:r>
              <a:rPr lang="en-US" sz="1350" dirty="0">
                <a:solidFill>
                  <a:srgbClr val="0432FF"/>
                </a:solidFill>
              </a:rPr>
              <a:t>2017), GAT</a:t>
            </a:r>
            <a:r>
              <a:rPr lang="zh-CN" altLang="en-US" sz="1350" dirty="0">
                <a:solidFill>
                  <a:srgbClr val="0432FF"/>
                </a:solidFill>
              </a:rPr>
              <a:t> </a:t>
            </a:r>
            <a:r>
              <a:rPr lang="en-US" sz="1350" dirty="0">
                <a:solidFill>
                  <a:srgbClr val="0432FF"/>
                </a:solidFill>
              </a:rPr>
              <a:t>(</a:t>
            </a:r>
            <a:r>
              <a:rPr lang="en-US" sz="1350" dirty="0" err="1">
                <a:solidFill>
                  <a:srgbClr val="0432FF"/>
                </a:solidFill>
              </a:rPr>
              <a:t>Veliˇckovi´cetal</a:t>
            </a:r>
            <a:r>
              <a:rPr lang="en-US" sz="1350" dirty="0">
                <a:solidFill>
                  <a:srgbClr val="0432FF"/>
                </a:solidFill>
              </a:rPr>
              <a:t>.,</a:t>
            </a:r>
            <a:r>
              <a:rPr lang="zh-CN" altLang="en-US" sz="1350" dirty="0">
                <a:solidFill>
                  <a:srgbClr val="0432FF"/>
                </a:solidFill>
              </a:rPr>
              <a:t> </a:t>
            </a:r>
            <a:r>
              <a:rPr lang="en-US" sz="1350" dirty="0">
                <a:solidFill>
                  <a:srgbClr val="0432FF"/>
                </a:solidFill>
              </a:rPr>
              <a:t>2018), </a:t>
            </a:r>
            <a:r>
              <a:rPr lang="en-US" altLang="zh-CN" sz="1350" dirty="0">
                <a:solidFill>
                  <a:srgbClr val="0432FF"/>
                </a:solidFill>
              </a:rPr>
              <a:t>WL-GNN</a:t>
            </a:r>
            <a:r>
              <a:rPr lang="zh-CN" altLang="en-US" sz="1350" dirty="0">
                <a:solidFill>
                  <a:srgbClr val="0432FF"/>
                </a:solidFill>
              </a:rPr>
              <a:t> </a:t>
            </a:r>
            <a:r>
              <a:rPr lang="en-US" altLang="zh-CN" sz="1350" dirty="0">
                <a:solidFill>
                  <a:srgbClr val="0432FF"/>
                </a:solidFill>
              </a:rPr>
              <a:t>(2019),</a:t>
            </a:r>
            <a:r>
              <a:rPr lang="zh-CN" altLang="en-US" sz="1350" dirty="0">
                <a:solidFill>
                  <a:srgbClr val="0432FF"/>
                </a:solidFill>
              </a:rPr>
              <a:t> </a:t>
            </a:r>
            <a:r>
              <a:rPr lang="en-US" sz="1350" dirty="0">
                <a:solidFill>
                  <a:srgbClr val="0432FF"/>
                </a:solidFill>
              </a:rPr>
              <a:t>Graph transformers</a:t>
            </a:r>
            <a:r>
              <a:rPr lang="zh-CN" altLang="en-US" sz="1350" dirty="0">
                <a:solidFill>
                  <a:srgbClr val="0432FF"/>
                </a:solidFill>
              </a:rPr>
              <a:t> </a:t>
            </a:r>
            <a:r>
              <a:rPr lang="en-US" altLang="zh-CN" sz="1350" dirty="0">
                <a:solidFill>
                  <a:srgbClr val="0432FF"/>
                </a:solidFill>
              </a:rPr>
              <a:t>(2021)</a:t>
            </a:r>
            <a:r>
              <a:rPr lang="en-US" sz="1350" dirty="0">
                <a:solidFill>
                  <a:srgbClr val="0432FF"/>
                </a:solidFill>
              </a:rPr>
              <a:t>,</a:t>
            </a:r>
            <a:r>
              <a:rPr lang="zh-CN" altLang="en-US" sz="1350" dirty="0">
                <a:solidFill>
                  <a:srgbClr val="0432FF"/>
                </a:solidFill>
              </a:rPr>
              <a:t> </a:t>
            </a:r>
            <a:r>
              <a:rPr lang="en-US" altLang="zh-CN" sz="1350" dirty="0">
                <a:solidFill>
                  <a:srgbClr val="0432FF"/>
                </a:solidFill>
              </a:rPr>
              <a:t>…,</a:t>
            </a:r>
            <a:r>
              <a:rPr lang="zh-CN" altLang="en-US" sz="1350" dirty="0">
                <a:solidFill>
                  <a:srgbClr val="0432FF"/>
                </a:solidFill>
              </a:rPr>
              <a:t> </a:t>
            </a:r>
            <a:r>
              <a:rPr lang="en-US" altLang="zh-CN" sz="1350" dirty="0">
                <a:solidFill>
                  <a:srgbClr val="0432FF"/>
                </a:solidFill>
              </a:rPr>
              <a:t>Graph-Mamba</a:t>
            </a:r>
            <a:r>
              <a:rPr lang="zh-CN" altLang="en-US" sz="1350" dirty="0">
                <a:solidFill>
                  <a:srgbClr val="0432FF"/>
                </a:solidFill>
              </a:rPr>
              <a:t> </a:t>
            </a:r>
            <a:r>
              <a:rPr lang="en-US" altLang="zh-CN" sz="1350" dirty="0">
                <a:solidFill>
                  <a:srgbClr val="0432FF"/>
                </a:solidFill>
              </a:rPr>
              <a:t>(2024)</a:t>
            </a:r>
            <a:r>
              <a:rPr lang="en-US" sz="1350" dirty="0">
                <a:solidFill>
                  <a:srgbClr val="0432FF"/>
                </a:solidFill>
              </a:rPr>
              <a:t>…</a:t>
            </a:r>
          </a:p>
        </p:txBody>
      </p:sp>
      <p:grpSp>
        <p:nvGrpSpPr>
          <p:cNvPr id="75779" name="Group 12">
            <a:extLst>
              <a:ext uri="{FF2B5EF4-FFF2-40B4-BE49-F238E27FC236}">
                <a16:creationId xmlns:a16="http://schemas.microsoft.com/office/drawing/2014/main" id="{5D2D6B04-BC65-9233-3688-511A79639A5F}"/>
              </a:ext>
            </a:extLst>
          </p:cNvPr>
          <p:cNvGrpSpPr>
            <a:grpSpLocks/>
          </p:cNvGrpSpPr>
          <p:nvPr/>
        </p:nvGrpSpPr>
        <p:grpSpPr bwMode="auto">
          <a:xfrm>
            <a:off x="587375" y="4351338"/>
            <a:ext cx="5457825" cy="700087"/>
            <a:chOff x="2162893" y="5329255"/>
            <a:chExt cx="7276740" cy="968177"/>
          </a:xfrm>
        </p:grpSpPr>
        <p:sp>
          <p:nvSpPr>
            <p:cNvPr id="10" name="TextBox 9">
              <a:extLst>
                <a:ext uri="{FF2B5EF4-FFF2-40B4-BE49-F238E27FC236}">
                  <a16:creationId xmlns:a16="http://schemas.microsoft.com/office/drawing/2014/main" id="{80C57520-A207-A843-E521-844C73B87E0C}"/>
                </a:ext>
              </a:extLst>
            </p:cNvPr>
            <p:cNvSpPr txBox="1">
              <a:spLocks noRot="1" noChangeAspect="1" noMove="1" noResize="1" noEditPoints="1" noAdjustHandles="1" noChangeArrowheads="1" noChangeShapeType="1" noTextEdit="1"/>
            </p:cNvSpPr>
            <p:nvPr/>
          </p:nvSpPr>
          <p:spPr>
            <a:xfrm>
              <a:off x="2162893" y="5329255"/>
              <a:ext cx="3522673" cy="968177"/>
            </a:xfrm>
            <a:prstGeom prst="rect">
              <a:avLst/>
            </a:prstGeom>
            <a:blipFill>
              <a:blip r:embed="rId3"/>
              <a:stretch>
                <a:fillRect t="-125000" r="-18182" b="-151786"/>
              </a:stretch>
            </a:blipFill>
          </p:spPr>
          <p:txBody>
            <a:bodyPr/>
            <a:lstStyle/>
            <a:p>
              <a:r>
                <a:rPr lang="en-US">
                  <a:noFill/>
                </a:rPr>
                <a:t> </a:t>
              </a:r>
            </a:p>
          </p:txBody>
        </p:sp>
        <p:sp>
          <p:nvSpPr>
            <p:cNvPr id="12" name="TextBox 11">
              <a:extLst>
                <a:ext uri="{FF2B5EF4-FFF2-40B4-BE49-F238E27FC236}">
                  <a16:creationId xmlns:a16="http://schemas.microsoft.com/office/drawing/2014/main" id="{97AD4073-3152-1541-8AF4-DF3C050D6665}"/>
                </a:ext>
              </a:extLst>
            </p:cNvPr>
            <p:cNvSpPr txBox="1">
              <a:spLocks noRot="1" noChangeAspect="1" noMove="1" noResize="1" noEditPoints="1" noAdjustHandles="1" noChangeArrowheads="1" noChangeShapeType="1" noTextEdit="1"/>
            </p:cNvSpPr>
            <p:nvPr/>
          </p:nvSpPr>
          <p:spPr>
            <a:xfrm>
              <a:off x="5603009" y="5394429"/>
              <a:ext cx="3836624" cy="638066"/>
            </a:xfrm>
            <a:prstGeom prst="rect">
              <a:avLst/>
            </a:prstGeom>
            <a:blipFill>
              <a:blip r:embed="rId4"/>
              <a:stretch>
                <a:fillRect b="-10811"/>
              </a:stretch>
            </a:blipFill>
          </p:spPr>
          <p:txBody>
            <a:bodyPr/>
            <a:lstStyle/>
            <a:p>
              <a:r>
                <a:rPr lang="en-US">
                  <a:noFill/>
                </a:rPr>
                <a:t> </a:t>
              </a:r>
            </a:p>
          </p:txBody>
        </p:sp>
      </p:grpSp>
      <p:sp>
        <p:nvSpPr>
          <p:cNvPr id="27" name="TextBox 26">
            <a:extLst>
              <a:ext uri="{FF2B5EF4-FFF2-40B4-BE49-F238E27FC236}">
                <a16:creationId xmlns:a16="http://schemas.microsoft.com/office/drawing/2014/main" id="{2907DF56-E7D3-326C-B1E6-2CEB127B481F}"/>
              </a:ext>
            </a:extLst>
          </p:cNvPr>
          <p:cNvSpPr txBox="1"/>
          <p:nvPr/>
        </p:nvSpPr>
        <p:spPr>
          <a:xfrm>
            <a:off x="371475" y="5233988"/>
            <a:ext cx="8467725" cy="584200"/>
          </a:xfrm>
          <a:prstGeom prst="rect">
            <a:avLst/>
          </a:prstGeom>
          <a:solidFill>
            <a:schemeClr val="bg1">
              <a:lumMod val="75000"/>
            </a:schemeClr>
          </a:solidFill>
        </p:spPr>
        <p:txBody>
          <a:bodyPr>
            <a:spAutoFit/>
          </a:bodyPr>
          <a:lstStyle/>
          <a:p>
            <a:pPr algn="just">
              <a:defRPr/>
            </a:pPr>
            <a:r>
              <a:rPr lang="en-US" altLang="zh-CN" sz="1600" dirty="0">
                <a:ln w="0"/>
                <a:effectLst>
                  <a:outerShdw blurRad="38100" dist="19050" dir="2700000" algn="tl" rotWithShape="0">
                    <a:schemeClr val="dk1">
                      <a:alpha val="40000"/>
                    </a:schemeClr>
                  </a:outerShdw>
                </a:effectLst>
              </a:rPr>
              <a:t>GCNs:</a:t>
            </a:r>
            <a:r>
              <a:rPr lang="zh-CN" altLang="en-US" sz="1600" dirty="0">
                <a:ln w="0"/>
                <a:effectLst>
                  <a:outerShdw blurRad="38100" dist="19050" dir="2700000" algn="tl" rotWithShape="0">
                    <a:schemeClr val="dk1">
                      <a:alpha val="40000"/>
                    </a:schemeClr>
                  </a:outerShdw>
                </a:effectLst>
              </a:rPr>
              <a:t> </a:t>
            </a:r>
            <a:r>
              <a:rPr lang="en-US" altLang="zh-CN" sz="1600" dirty="0">
                <a:ln w="0"/>
                <a:effectLst>
                  <a:outerShdw blurRad="38100" dist="19050" dir="2700000" algn="tl" rotWithShape="0">
                    <a:schemeClr val="dk1">
                      <a:alpha val="40000"/>
                    </a:schemeClr>
                  </a:outerShdw>
                </a:effectLst>
              </a:rPr>
              <a:t>apply</a:t>
            </a:r>
            <a:r>
              <a:rPr lang="zh-CN" altLang="en-US" sz="1600" dirty="0">
                <a:ln w="0"/>
                <a:effectLst>
                  <a:outerShdw blurRad="38100" dist="19050" dir="2700000" algn="tl" rotWithShape="0">
                    <a:schemeClr val="dk1">
                      <a:alpha val="40000"/>
                    </a:schemeClr>
                  </a:outerShdw>
                </a:effectLst>
              </a:rPr>
              <a:t> </a:t>
            </a:r>
            <a:r>
              <a:rPr lang="en-US" altLang="zh-CN" sz="1600" dirty="0">
                <a:ln w="0"/>
                <a:effectLst>
                  <a:outerShdw blurRad="38100" dist="19050" dir="2700000" algn="tl" rotWithShape="0">
                    <a:schemeClr val="dk1">
                      <a:alpha val="40000"/>
                    </a:schemeClr>
                  </a:outerShdw>
                </a:effectLst>
              </a:rPr>
              <a:t>the</a:t>
            </a:r>
            <a:r>
              <a:rPr lang="zh-CN" altLang="en-US" sz="1600" dirty="0">
                <a:ln w="0"/>
                <a:effectLst>
                  <a:outerShdw blurRad="38100" dist="19050" dir="2700000" algn="tl" rotWithShape="0">
                    <a:schemeClr val="dk1">
                      <a:alpha val="40000"/>
                    </a:schemeClr>
                  </a:outerShdw>
                </a:effectLst>
              </a:rPr>
              <a:t> </a:t>
            </a:r>
            <a:r>
              <a:rPr lang="en-US" altLang="zh-CN" sz="1600" i="1" dirty="0">
                <a:ln w="0"/>
                <a:effectLst>
                  <a:outerShdw blurRad="38100" dist="19050" dir="2700000" algn="tl" rotWithShape="0">
                    <a:schemeClr val="dk1">
                      <a:alpha val="40000"/>
                    </a:schemeClr>
                  </a:outerShdw>
                </a:effectLst>
              </a:rPr>
              <a:t>convolution</a:t>
            </a:r>
            <a:r>
              <a:rPr lang="zh-CN" altLang="en-US" sz="1600" i="1" dirty="0">
                <a:ln w="0"/>
                <a:effectLst>
                  <a:outerShdw blurRad="38100" dist="19050" dir="2700000" algn="tl" rotWithShape="0">
                    <a:schemeClr val="dk1">
                      <a:alpha val="40000"/>
                    </a:schemeClr>
                  </a:outerShdw>
                </a:effectLst>
              </a:rPr>
              <a:t> </a:t>
            </a:r>
            <a:r>
              <a:rPr lang="en-US" altLang="zh-CN" sz="1600" i="1" dirty="0">
                <a:ln w="0"/>
                <a:effectLst>
                  <a:outerShdw blurRad="38100" dist="19050" dir="2700000" algn="tl" rotWithShape="0">
                    <a:schemeClr val="dk1">
                      <a:alpha val="40000"/>
                    </a:schemeClr>
                  </a:outerShdw>
                </a:effectLst>
              </a:rPr>
              <a:t>kernel</a:t>
            </a:r>
            <a:r>
              <a:rPr lang="zh-CN" altLang="en-US" sz="1600" i="1" dirty="0">
                <a:ln w="0"/>
                <a:effectLst>
                  <a:outerShdw blurRad="38100" dist="19050" dir="2700000" algn="tl" rotWithShape="0">
                    <a:schemeClr val="dk1">
                      <a:alpha val="40000"/>
                    </a:schemeClr>
                  </a:outerShdw>
                </a:effectLst>
              </a:rPr>
              <a:t> </a:t>
            </a:r>
            <a:r>
              <a:rPr lang="en-US" altLang="zh-CN" sz="1600" dirty="0">
                <a:ln w="0"/>
                <a:effectLst>
                  <a:outerShdw blurRad="38100" dist="19050" dir="2700000" algn="tl" rotWithShape="0">
                    <a:schemeClr val="dk1">
                      <a:alpha val="40000"/>
                    </a:schemeClr>
                  </a:outerShdw>
                </a:effectLst>
              </a:rPr>
              <a:t>to</a:t>
            </a:r>
            <a:r>
              <a:rPr lang="zh-CN" altLang="en-US" sz="1600" dirty="0">
                <a:ln w="0"/>
                <a:effectLst>
                  <a:outerShdw blurRad="38100" dist="19050" dir="2700000" algn="tl" rotWithShape="0">
                    <a:schemeClr val="dk1">
                      <a:alpha val="40000"/>
                    </a:schemeClr>
                  </a:outerShdw>
                </a:effectLst>
              </a:rPr>
              <a:t> </a:t>
            </a:r>
            <a:r>
              <a:rPr lang="en-US" sz="1600" dirty="0">
                <a:ln w="0"/>
                <a:effectLst>
                  <a:outerShdw blurRad="38100" dist="19050" dir="2700000" algn="tl" rotWithShape="0">
                    <a:schemeClr val="dk1">
                      <a:alpha val="40000"/>
                    </a:schemeClr>
                  </a:outerShdw>
                </a:effectLst>
              </a:rPr>
              <a:t>effectively update node</a:t>
            </a:r>
            <a:r>
              <a:rPr lang="en-US" altLang="zh-CN" sz="1600" dirty="0">
                <a:ln w="0"/>
                <a:effectLst>
                  <a:outerShdw blurRad="38100" dist="19050" dir="2700000" algn="tl" rotWithShape="0">
                    <a:schemeClr val="dk1">
                      <a:alpha val="40000"/>
                    </a:schemeClr>
                  </a:outerShdw>
                </a:effectLst>
              </a:rPr>
              <a:t>’s</a:t>
            </a:r>
            <a:r>
              <a:rPr lang="en-US" sz="1600" dirty="0">
                <a:ln w="0"/>
                <a:effectLst>
                  <a:outerShdw blurRad="38100" dist="19050" dir="2700000" algn="tl" rotWithShape="0">
                    <a:schemeClr val="dk1">
                      <a:alpha val="40000"/>
                    </a:schemeClr>
                  </a:outerShdw>
                </a:effectLst>
              </a:rPr>
              <a:t> embedding </a:t>
            </a:r>
            <a:r>
              <a:rPr lang="en-US" altLang="zh-CN" sz="1600" dirty="0">
                <a:ln w="0"/>
                <a:effectLst>
                  <a:outerShdw blurRad="38100" dist="19050" dir="2700000" algn="tl" rotWithShape="0">
                    <a:schemeClr val="dk1">
                      <a:alpha val="40000"/>
                    </a:schemeClr>
                  </a:outerShdw>
                </a:effectLst>
              </a:rPr>
              <a:t>by</a:t>
            </a:r>
            <a:r>
              <a:rPr lang="zh-CN" altLang="en-US" sz="1600" dirty="0">
                <a:ln w="0"/>
                <a:effectLst>
                  <a:outerShdw blurRad="38100" dist="19050" dir="2700000" algn="tl" rotWithShape="0">
                    <a:schemeClr val="dk1">
                      <a:alpha val="40000"/>
                    </a:schemeClr>
                  </a:outerShdw>
                </a:effectLst>
              </a:rPr>
              <a:t> </a:t>
            </a:r>
            <a:r>
              <a:rPr lang="en-US" sz="1600" dirty="0">
                <a:ln w="0"/>
                <a:effectLst>
                  <a:outerShdw blurRad="38100" dist="19050" dir="2700000" algn="tl" rotWithShape="0">
                    <a:schemeClr val="dk1">
                      <a:alpha val="40000"/>
                    </a:schemeClr>
                  </a:outerShdw>
                </a:effectLst>
              </a:rPr>
              <a:t>aggregating and transforming the information from its neighbors.</a:t>
            </a:r>
          </a:p>
        </p:txBody>
      </p:sp>
      <p:grpSp>
        <p:nvGrpSpPr>
          <p:cNvPr id="75781" name="Group 36">
            <a:extLst>
              <a:ext uri="{FF2B5EF4-FFF2-40B4-BE49-F238E27FC236}">
                <a16:creationId xmlns:a16="http://schemas.microsoft.com/office/drawing/2014/main" id="{6F4F75E7-7C0B-CC78-DAEB-ADDE6B5738F3}"/>
              </a:ext>
            </a:extLst>
          </p:cNvPr>
          <p:cNvGrpSpPr>
            <a:grpSpLocks/>
          </p:cNvGrpSpPr>
          <p:nvPr/>
        </p:nvGrpSpPr>
        <p:grpSpPr bwMode="auto">
          <a:xfrm>
            <a:off x="663575" y="1970088"/>
            <a:ext cx="5383213" cy="2495550"/>
            <a:chOff x="1493046" y="1983469"/>
            <a:chExt cx="7176891" cy="3326968"/>
          </a:xfrm>
        </p:grpSpPr>
        <p:grpSp>
          <p:nvGrpSpPr>
            <p:cNvPr id="75786" name="Group 24">
              <a:extLst>
                <a:ext uri="{FF2B5EF4-FFF2-40B4-BE49-F238E27FC236}">
                  <a16:creationId xmlns:a16="http://schemas.microsoft.com/office/drawing/2014/main" id="{F6554F18-4444-BF5C-79D5-73E57662B885}"/>
                </a:ext>
              </a:extLst>
            </p:cNvPr>
            <p:cNvGrpSpPr>
              <a:grpSpLocks/>
            </p:cNvGrpSpPr>
            <p:nvPr/>
          </p:nvGrpSpPr>
          <p:grpSpPr bwMode="auto">
            <a:xfrm>
              <a:off x="1493046" y="1983469"/>
              <a:ext cx="7176891" cy="3326968"/>
              <a:chOff x="2109148" y="2164941"/>
              <a:chExt cx="7176891" cy="3326968"/>
            </a:xfrm>
          </p:grpSpPr>
          <p:grpSp>
            <p:nvGrpSpPr>
              <p:cNvPr id="75789" name="Group 8">
                <a:extLst>
                  <a:ext uri="{FF2B5EF4-FFF2-40B4-BE49-F238E27FC236}">
                    <a16:creationId xmlns:a16="http://schemas.microsoft.com/office/drawing/2014/main" id="{5F4AE7A1-1F26-7AFD-5720-371AC861ED60}"/>
                  </a:ext>
                </a:extLst>
              </p:cNvPr>
              <p:cNvGrpSpPr>
                <a:grpSpLocks/>
              </p:cNvGrpSpPr>
              <p:nvPr/>
            </p:nvGrpSpPr>
            <p:grpSpPr bwMode="auto">
              <a:xfrm>
                <a:off x="2245595" y="2164941"/>
                <a:ext cx="7040444" cy="3326968"/>
                <a:chOff x="2209800" y="1441826"/>
                <a:chExt cx="7859616" cy="3714068"/>
              </a:xfrm>
            </p:grpSpPr>
            <p:pic>
              <p:nvPicPr>
                <p:cNvPr id="75795" name="Picture 3">
                  <a:extLst>
                    <a:ext uri="{FF2B5EF4-FFF2-40B4-BE49-F238E27FC236}">
                      <a16:creationId xmlns:a16="http://schemas.microsoft.com/office/drawing/2014/main" id="{C48D49C0-9FA9-F117-0F0A-27967F97D4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1892528"/>
                  <a:ext cx="7772400" cy="3072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96" name="TextBox 6">
                  <a:extLst>
                    <a:ext uri="{FF2B5EF4-FFF2-40B4-BE49-F238E27FC236}">
                      <a16:creationId xmlns:a16="http://schemas.microsoft.com/office/drawing/2014/main" id="{F5D3B23C-D7E3-E249-3080-7633A924A7E8}"/>
                    </a:ext>
                  </a:extLst>
                </p:cNvPr>
                <p:cNvSpPr txBox="1">
                  <a:spLocks noChangeArrowheads="1"/>
                </p:cNvSpPr>
                <p:nvPr/>
              </p:nvSpPr>
              <p:spPr bwMode="auto">
                <a:xfrm>
                  <a:off x="7891687" y="1441826"/>
                  <a:ext cx="2155054" cy="412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F219D2"/>
                      </a:solidFill>
                    </a:rPr>
                    <a:t>Downstream</a:t>
                  </a:r>
                  <a:r>
                    <a:rPr lang="zh-CN" altLang="en-US" sz="1200">
                      <a:solidFill>
                        <a:srgbClr val="F219D2"/>
                      </a:solidFill>
                    </a:rPr>
                    <a:t> </a:t>
                  </a:r>
                  <a:r>
                    <a:rPr lang="en-US" altLang="zh-CN" sz="1200">
                      <a:solidFill>
                        <a:srgbClr val="F219D2"/>
                      </a:solidFill>
                    </a:rPr>
                    <a:t>tasks</a:t>
                  </a:r>
                  <a:endParaRPr lang="en-US" altLang="en-US" sz="1200">
                    <a:solidFill>
                      <a:srgbClr val="F219D2"/>
                    </a:solidFill>
                  </a:endParaRPr>
                </a:p>
              </p:txBody>
            </p:sp>
            <p:sp>
              <p:nvSpPr>
                <p:cNvPr id="8" name="Rounded Rectangle 7">
                  <a:extLst>
                    <a:ext uri="{FF2B5EF4-FFF2-40B4-BE49-F238E27FC236}">
                      <a16:creationId xmlns:a16="http://schemas.microsoft.com/office/drawing/2014/main" id="{5D1B835F-8E52-6FC6-7719-B73B60EF17FE}"/>
                    </a:ext>
                  </a:extLst>
                </p:cNvPr>
                <p:cNvSpPr/>
                <p:nvPr/>
              </p:nvSpPr>
              <p:spPr>
                <a:xfrm>
                  <a:off x="7711435" y="1893089"/>
                  <a:ext cx="2357981" cy="3262805"/>
                </a:xfrm>
                <a:prstGeom prst="roundRect">
                  <a:avLst>
                    <a:gd name="adj" fmla="val 9190"/>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US" sz="1050"/>
                </a:p>
              </p:txBody>
            </p:sp>
          </p:grpSp>
          <p:sp>
            <p:nvSpPr>
              <p:cNvPr id="16" name="TextBox 15">
                <a:extLst>
                  <a:ext uri="{FF2B5EF4-FFF2-40B4-BE49-F238E27FC236}">
                    <a16:creationId xmlns:a16="http://schemas.microsoft.com/office/drawing/2014/main" id="{2CD3258D-AE2A-D4F2-6308-7B036AC2CFDB}"/>
                  </a:ext>
                </a:extLst>
              </p:cNvPr>
              <p:cNvSpPr txBox="1">
                <a:spLocks noRot="1" noChangeAspect="1" noMove="1" noResize="1" noEditPoints="1" noAdjustHandles="1" noChangeArrowheads="1" noChangeShapeType="1" noTextEdit="1"/>
              </p:cNvSpPr>
              <p:nvPr/>
            </p:nvSpPr>
            <p:spPr>
              <a:xfrm>
                <a:off x="2299535" y="3011628"/>
                <a:ext cx="1289925" cy="338555"/>
              </a:xfrm>
              <a:prstGeom prst="rect">
                <a:avLst/>
              </a:prstGeom>
              <a:blipFill>
                <a:blip r:embed="rId6"/>
                <a:stretch>
                  <a:fillRect/>
                </a:stretch>
              </a:blipFill>
            </p:spPr>
            <p:txBody>
              <a:bodyPr/>
              <a:lstStyle/>
              <a:p>
                <a:r>
                  <a:rPr lang="en-US">
                    <a:noFill/>
                  </a:rPr>
                  <a:t> </a:t>
                </a:r>
              </a:p>
            </p:txBody>
          </p:sp>
          <p:sp>
            <p:nvSpPr>
              <p:cNvPr id="17" name="TextBox 16">
                <a:extLst>
                  <a:ext uri="{FF2B5EF4-FFF2-40B4-BE49-F238E27FC236}">
                    <a16:creationId xmlns:a16="http://schemas.microsoft.com/office/drawing/2014/main" id="{BC5E578A-2582-EC8E-14ED-D539DF861BA9}"/>
                  </a:ext>
                </a:extLst>
              </p:cNvPr>
              <p:cNvSpPr txBox="1"/>
              <p:nvPr/>
            </p:nvSpPr>
            <p:spPr>
              <a:xfrm>
                <a:off x="2109148" y="2448538"/>
                <a:ext cx="967219" cy="338623"/>
              </a:xfrm>
              <a:prstGeom prst="rect">
                <a:avLst/>
              </a:prstGeom>
              <a:noFill/>
            </p:spPr>
            <p:txBody>
              <a:bodyPr wrap="none">
                <a:spAutoFit/>
              </a:bodyPr>
              <a:lstStyle/>
              <a:p>
                <a:pPr>
                  <a:defRPr/>
                </a:pPr>
                <a:r>
                  <a:rPr lang="en-US" sz="1050" dirty="0"/>
                  <a:t>Node set</a:t>
                </a:r>
              </a:p>
            </p:txBody>
          </p:sp>
          <p:sp>
            <p:nvSpPr>
              <p:cNvPr id="18" name="TextBox 17">
                <a:extLst>
                  <a:ext uri="{FF2B5EF4-FFF2-40B4-BE49-F238E27FC236}">
                    <a16:creationId xmlns:a16="http://schemas.microsoft.com/office/drawing/2014/main" id="{362D6BC7-2D7F-1FDD-6D01-2CBDB3DDA8B3}"/>
                  </a:ext>
                </a:extLst>
              </p:cNvPr>
              <p:cNvSpPr txBox="1"/>
              <p:nvPr/>
            </p:nvSpPr>
            <p:spPr>
              <a:xfrm>
                <a:off x="2928216" y="2459119"/>
                <a:ext cx="954519" cy="338623"/>
              </a:xfrm>
              <a:prstGeom prst="rect">
                <a:avLst/>
              </a:prstGeom>
              <a:noFill/>
            </p:spPr>
            <p:txBody>
              <a:bodyPr wrap="none">
                <a:spAutoFit/>
              </a:bodyPr>
              <a:lstStyle/>
              <a:p>
                <a:pPr>
                  <a:defRPr/>
                </a:pPr>
                <a:r>
                  <a:rPr lang="en-US" sz="1050" dirty="0"/>
                  <a:t>Edge set</a:t>
                </a:r>
              </a:p>
            </p:txBody>
          </p:sp>
          <p:cxnSp>
            <p:nvCxnSpPr>
              <p:cNvPr id="20" name="Straight Arrow Connector 19">
                <a:extLst>
                  <a:ext uri="{FF2B5EF4-FFF2-40B4-BE49-F238E27FC236}">
                    <a16:creationId xmlns:a16="http://schemas.microsoft.com/office/drawing/2014/main" id="{4B02F834-821F-7623-F403-6355677BBE6B}"/>
                  </a:ext>
                </a:extLst>
              </p:cNvPr>
              <p:cNvCxnSpPr>
                <a:cxnSpLocks/>
                <a:endCxn id="18" idx="2"/>
              </p:cNvCxnSpPr>
              <p:nvPr/>
            </p:nvCxnSpPr>
            <p:spPr>
              <a:xfrm flipV="1">
                <a:off x="3103881" y="2797741"/>
                <a:ext cx="302653" cy="2793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1D03888-93BC-B3FF-D520-30CB2B9AE9FC}"/>
                  </a:ext>
                </a:extLst>
              </p:cNvPr>
              <p:cNvCxnSpPr>
                <a:cxnSpLocks/>
                <a:stCxn id="16" idx="0"/>
              </p:cNvCxnSpPr>
              <p:nvPr/>
            </p:nvCxnSpPr>
            <p:spPr>
              <a:xfrm flipH="1" flipV="1">
                <a:off x="2589583" y="2736367"/>
                <a:ext cx="355564" cy="275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BC92DCF1-8E93-7133-EB39-8865388E2F95}"/>
                </a:ext>
              </a:extLst>
            </p:cNvPr>
            <p:cNvSpPr txBox="1"/>
            <p:nvPr/>
          </p:nvSpPr>
          <p:spPr>
            <a:xfrm>
              <a:off x="3061338" y="2616269"/>
              <a:ext cx="2571489" cy="338623"/>
            </a:xfrm>
            <a:prstGeom prst="rect">
              <a:avLst/>
            </a:prstGeom>
            <a:noFill/>
          </p:spPr>
          <p:txBody>
            <a:bodyPr wrap="none">
              <a:spAutoFit/>
            </a:bodyPr>
            <a:lstStyle/>
            <a:p>
              <a:pPr algn="ctr">
                <a:defRPr/>
              </a:pPr>
              <a:r>
                <a:rPr lang="en-US" altLang="zh-CN" sz="1050" dirty="0"/>
                <a:t>Node</a:t>
              </a:r>
              <a:r>
                <a:rPr lang="zh-CN" altLang="en-US" sz="1050" dirty="0"/>
                <a:t> </a:t>
              </a:r>
              <a:r>
                <a:rPr lang="en-US" altLang="zh-CN" sz="1050" dirty="0"/>
                <a:t>representation</a:t>
              </a:r>
              <a:r>
                <a:rPr lang="zh-CN" altLang="en-US" sz="1050" dirty="0"/>
                <a:t> </a:t>
              </a:r>
              <a:r>
                <a:rPr lang="en-US" altLang="zh-CN" sz="1050" dirty="0"/>
                <a:t>learning</a:t>
              </a:r>
            </a:p>
          </p:txBody>
        </p:sp>
        <p:sp>
          <p:nvSpPr>
            <p:cNvPr id="36" name="Curved Down Arrow 35">
              <a:extLst>
                <a:ext uri="{FF2B5EF4-FFF2-40B4-BE49-F238E27FC236}">
                  <a16:creationId xmlns:a16="http://schemas.microsoft.com/office/drawing/2014/main" id="{62166D69-4401-1C10-CCCF-FFD425AF9A03}"/>
                </a:ext>
              </a:extLst>
            </p:cNvPr>
            <p:cNvSpPr/>
            <p:nvPr/>
          </p:nvSpPr>
          <p:spPr>
            <a:xfrm>
              <a:off x="2784082" y="2948544"/>
              <a:ext cx="2448736" cy="334390"/>
            </a:xfrm>
            <a:prstGeom prst="curvedDown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US" sz="1800">
                <a:solidFill>
                  <a:schemeClr val="tx1"/>
                </a:solidFill>
              </a:endParaRPr>
            </a:p>
          </p:txBody>
        </p:sp>
      </p:grpSp>
      <p:sp>
        <p:nvSpPr>
          <p:cNvPr id="75782" name="TextBox 21">
            <a:extLst>
              <a:ext uri="{FF2B5EF4-FFF2-40B4-BE49-F238E27FC236}">
                <a16:creationId xmlns:a16="http://schemas.microsoft.com/office/drawing/2014/main" id="{22040236-3EDD-05D4-6A93-189B21BF96E1}"/>
              </a:ext>
            </a:extLst>
          </p:cNvPr>
          <p:cNvSpPr txBox="1">
            <a:spLocks noChangeArrowheads="1"/>
          </p:cNvSpPr>
          <p:nvPr/>
        </p:nvSpPr>
        <p:spPr bwMode="auto">
          <a:xfrm>
            <a:off x="1957388" y="3935413"/>
            <a:ext cx="11033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900"/>
              <a:t>Stacked</a:t>
            </a:r>
            <a:r>
              <a:rPr lang="zh-CN" altLang="en-US" sz="900"/>
              <a:t> </a:t>
            </a:r>
            <a:r>
              <a:rPr lang="en-US" altLang="zh-CN" sz="900"/>
              <a:t>GNN</a:t>
            </a:r>
            <a:r>
              <a:rPr lang="zh-CN" altLang="en-US" sz="900"/>
              <a:t> </a:t>
            </a:r>
            <a:r>
              <a:rPr lang="en-US" altLang="zh-CN" sz="900"/>
              <a:t>layers</a:t>
            </a:r>
            <a:endParaRPr lang="en-US" altLang="en-US" sz="900"/>
          </a:p>
        </p:txBody>
      </p:sp>
      <p:sp>
        <p:nvSpPr>
          <p:cNvPr id="23" name="Up Arrow 22">
            <a:extLst>
              <a:ext uri="{FF2B5EF4-FFF2-40B4-BE49-F238E27FC236}">
                <a16:creationId xmlns:a16="http://schemas.microsoft.com/office/drawing/2014/main" id="{398993D8-8C9C-D04D-79E4-52A5B420D5E9}"/>
              </a:ext>
            </a:extLst>
          </p:cNvPr>
          <p:cNvSpPr/>
          <p:nvPr/>
        </p:nvSpPr>
        <p:spPr>
          <a:xfrm>
            <a:off x="2509838" y="3400425"/>
            <a:ext cx="33337" cy="469900"/>
          </a:xfrm>
          <a:prstGeom prst="upArrow">
            <a:avLst/>
          </a:prstGeom>
          <a:solidFill>
            <a:schemeClr val="accent2">
              <a:lumMod val="40000"/>
              <a:lumOff val="6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US" sz="1800"/>
          </a:p>
        </p:txBody>
      </p:sp>
      <p:pic>
        <p:nvPicPr>
          <p:cNvPr id="75784" name="Picture 5">
            <a:extLst>
              <a:ext uri="{FF2B5EF4-FFF2-40B4-BE49-F238E27FC236}">
                <a16:creationId xmlns:a16="http://schemas.microsoft.com/office/drawing/2014/main" id="{DC2E91A5-2596-8B54-D800-2DD51DADB1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r="70181"/>
          <a:stretch>
            <a:fillRect/>
          </a:stretch>
        </p:blipFill>
        <p:spPr bwMode="auto">
          <a:xfrm>
            <a:off x="6562725" y="2151063"/>
            <a:ext cx="1814513" cy="232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a:extLst>
              <a:ext uri="{FF2B5EF4-FFF2-40B4-BE49-F238E27FC236}">
                <a16:creationId xmlns:a16="http://schemas.microsoft.com/office/drawing/2014/main" id="{34977826-F7C4-DCE7-4533-91CFC148968B}"/>
              </a:ext>
            </a:extLst>
          </p:cNvPr>
          <p:cNvSpPr txBox="1">
            <a:spLocks noRot="1" noChangeAspect="1" noMove="1" noResize="1" noEditPoints="1" noAdjustHandles="1" noChangeArrowheads="1" noChangeShapeType="1" noTextEdit="1"/>
          </p:cNvSpPr>
          <p:nvPr/>
        </p:nvSpPr>
        <p:spPr>
          <a:xfrm>
            <a:off x="5761820" y="4656813"/>
            <a:ext cx="2832507" cy="369332"/>
          </a:xfrm>
          <a:prstGeom prst="rect">
            <a:avLst/>
          </a:prstGeom>
          <a:blipFill>
            <a:blip r:embed="rId8"/>
            <a:stretch>
              <a:fillRect l="-893" t="-13333" r="-1786" b="-23333"/>
            </a:stretch>
          </a:blipFill>
        </p:spPr>
        <p:txBody>
          <a:bodyPr/>
          <a:lstStyle/>
          <a:p>
            <a:r>
              <a:rPr lang="en-US">
                <a:noFill/>
              </a:rPr>
              <a:t> </a:t>
            </a:r>
          </a:p>
        </p:txBody>
      </p:sp>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1" charset="0"/>
            <a:ea typeface="ＭＳ Ｐゴシック" pitchFamily="-112" charset="-128"/>
            <a:cs typeface="ＭＳ Ｐゴシック" pitchFamily="-11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1" charset="0"/>
            <a:ea typeface="ＭＳ Ｐゴシック" pitchFamily="-112" charset="-128"/>
            <a:cs typeface="ＭＳ Ｐゴシック" pitchFamily="-112"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
    <a:dk1>
      <a:srgbClr val="000000"/>
    </a:dk1>
    <a:lt1>
      <a:srgbClr val="CF1E21"/>
    </a:lt1>
    <a:dk2>
      <a:srgbClr val="000000"/>
    </a:dk2>
    <a:lt2>
      <a:srgbClr val="808080"/>
    </a:lt2>
    <a:accent1>
      <a:srgbClr val="BBE0E3"/>
    </a:accent1>
    <a:accent2>
      <a:srgbClr val="333399"/>
    </a:accent2>
    <a:accent3>
      <a:srgbClr val="E4ABAB"/>
    </a:accent3>
    <a:accent4>
      <a:srgbClr val="000000"/>
    </a:accent4>
    <a:accent5>
      <a:srgbClr val="DAEDEF"/>
    </a:accent5>
    <a:accent6>
      <a:srgbClr val="2D2D8A"/>
    </a:accent6>
    <a:hlink>
      <a:srgbClr val="009999"/>
    </a:hlink>
    <a:folHlink>
      <a:srgbClr val="99CC0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e9324ae1-6c79-4c38-a2d1-f79da907c70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A181F6F4BD4464D843F731AFFADA98B" ma:contentTypeVersion="17" ma:contentTypeDescription="Create a new document." ma:contentTypeScope="" ma:versionID="931839b87dae07e20debf1b5912e33e3">
  <xsd:schema xmlns:xsd="http://www.w3.org/2001/XMLSchema" xmlns:xs="http://www.w3.org/2001/XMLSchema" xmlns:p="http://schemas.microsoft.com/office/2006/metadata/properties" xmlns:ns3="e9324ae1-6c79-4c38-a2d1-f79da907c704" xmlns:ns4="3c1cdd5a-7e20-4daf-bd4a-9debb71c8734" targetNamespace="http://schemas.microsoft.com/office/2006/metadata/properties" ma:root="true" ma:fieldsID="8648f9d7175da2755fdefeb17ec13287" ns3:_="" ns4:_="">
    <xsd:import namespace="e9324ae1-6c79-4c38-a2d1-f79da907c704"/>
    <xsd:import namespace="3c1cdd5a-7e20-4daf-bd4a-9debb71c8734"/>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3:MediaServiceLocation" minOccurs="0"/>
                <xsd:element ref="ns3:MediaServiceOCR" minOccurs="0"/>
                <xsd:element ref="ns3:MediaServiceAutoKeyPoints" minOccurs="0"/>
                <xsd:element ref="ns3:MediaServiceKeyPoints" minOccurs="0"/>
                <xsd:element ref="ns3:MediaLengthInSeconds" minOccurs="0"/>
                <xsd:element ref="ns4:SharedWithUsers" minOccurs="0"/>
                <xsd:element ref="ns4:SharedWithDetails" minOccurs="0"/>
                <xsd:element ref="ns4:SharingHintHash" minOccurs="0"/>
                <xsd:element ref="ns3:MediaServiceSearchProperties"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9324ae1-6c79-4c38-a2d1-f79da907c70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18" nillable="true" ma:displayName="MediaLengthInSeconds" ma:hidden="true" ma:internalName="MediaLengthInSeconds" ma:readOnly="true">
      <xsd:simpleType>
        <xsd:restriction base="dms:Unknown"/>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_activity" ma:index="24"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c1cdd5a-7e20-4daf-bd4a-9debb71c8734"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SharingHintHash" ma:index="2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649B17E-44EF-4AD5-9CA1-CB6008D8956B}">
  <ds:schemaRefs>
    <ds:schemaRef ds:uri="http://www.w3.org/XML/1998/namespace"/>
    <ds:schemaRef ds:uri="3c1cdd5a-7e20-4daf-bd4a-9debb71c8734"/>
    <ds:schemaRef ds:uri="http://schemas.microsoft.com/office/infopath/2007/PartnerControls"/>
    <ds:schemaRef ds:uri="http://purl.org/dc/terms/"/>
    <ds:schemaRef ds:uri="http://purl.org/dc/elements/1.1/"/>
    <ds:schemaRef ds:uri="http://schemas.openxmlformats.org/package/2006/metadata/core-properties"/>
    <ds:schemaRef ds:uri="http://schemas.microsoft.com/office/2006/metadata/properties"/>
    <ds:schemaRef ds:uri="e9324ae1-6c79-4c38-a2d1-f79da907c704"/>
    <ds:schemaRef ds:uri="http://schemas.microsoft.com/office/2006/documentManagement/types"/>
    <ds:schemaRef ds:uri="http://purl.org/dc/dcmitype/"/>
  </ds:schemaRefs>
</ds:datastoreItem>
</file>

<file path=customXml/itemProps2.xml><?xml version="1.0" encoding="utf-8"?>
<ds:datastoreItem xmlns:ds="http://schemas.openxmlformats.org/officeDocument/2006/customXml" ds:itemID="{B16A7353-6523-417B-BB1D-969BC6E041F3}">
  <ds:schemaRefs>
    <ds:schemaRef ds:uri="http://schemas.microsoft.com/sharepoint/v3/contenttype/forms"/>
  </ds:schemaRefs>
</ds:datastoreItem>
</file>

<file path=customXml/itemProps3.xml><?xml version="1.0" encoding="utf-8"?>
<ds:datastoreItem xmlns:ds="http://schemas.openxmlformats.org/officeDocument/2006/customXml" ds:itemID="{6A15809C-CE53-4B4A-B8A8-7AB5041A03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9324ae1-6c79-4c38-a2d1-f79da907c704"/>
    <ds:schemaRef ds:uri="3c1cdd5a-7e20-4daf-bd4a-9debb71c873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4113</TotalTime>
  <Words>6681</Words>
  <Application>Microsoft Office PowerPoint</Application>
  <PresentationFormat>On-screen Show (4:3)</PresentationFormat>
  <Paragraphs>831</Paragraphs>
  <Slides>35</Slides>
  <Notes>34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35</vt:i4>
      </vt:variant>
    </vt:vector>
  </HeadingPairs>
  <TitlesOfParts>
    <vt:vector size="46" baseType="lpstr">
      <vt:lpstr>ITC Stone Sans Std Semibold</vt:lpstr>
      <vt:lpstr>ＭＳ Ｐゴシック</vt:lpstr>
      <vt:lpstr>Arial</vt:lpstr>
      <vt:lpstr>Calibri</vt:lpstr>
      <vt:lpstr>Cambria Math</vt:lpstr>
      <vt:lpstr>Courier New</vt:lpstr>
      <vt:lpstr>Poppins</vt:lpstr>
      <vt:lpstr>Roboto</vt:lpstr>
      <vt:lpstr>Times New Roman</vt:lpstr>
      <vt:lpstr>Blank Presentation</vt:lpstr>
      <vt:lpstr>Office Theme</vt:lpstr>
      <vt:lpstr>PowerPoint Presentation</vt:lpstr>
      <vt:lpstr>Advancing Prediction of Stimulant Medication Misuse Through Graph Representation Learning</vt:lpstr>
      <vt:lpstr>Overview of Main Contributions</vt:lpstr>
      <vt:lpstr>Outline</vt:lpstr>
      <vt:lpstr>Background</vt:lpstr>
      <vt:lpstr>PowerPoint Presentation</vt:lpstr>
      <vt:lpstr>Broad Impacts</vt:lpstr>
      <vt:lpstr>Graph Representation Learning: Broad Applications</vt:lpstr>
      <vt:lpstr>Emerging Graph Representation Learning Techniques</vt:lpstr>
      <vt:lpstr>Outline</vt:lpstr>
      <vt:lpstr>The NSDUH (2022) Dataset</vt:lpstr>
      <vt:lpstr>Data Preprocessing</vt:lpstr>
      <vt:lpstr>Performance Metrics</vt:lpstr>
      <vt:lpstr>M1: Logistic Regression</vt:lpstr>
      <vt:lpstr>M2: Random Forest</vt:lpstr>
      <vt:lpstr>M3: Gaussian Naïve Bayes</vt:lpstr>
      <vt:lpstr>M4: K-Nearest Neighbors</vt:lpstr>
      <vt:lpstr>M5: Support Vector Classifier</vt:lpstr>
      <vt:lpstr>M6: Multi Layer Perceptron (MLP)</vt:lpstr>
      <vt:lpstr>M7: Predicting stimulant misuse based on advanced GCNs</vt:lpstr>
      <vt:lpstr>Step1: Build Graph for GCN </vt:lpstr>
      <vt:lpstr>Step 2: Data Preparation for the GCN</vt:lpstr>
      <vt:lpstr>Step 3: GCN Model Architecture</vt:lpstr>
      <vt:lpstr>Model Training &amp; Evaluation</vt:lpstr>
      <vt:lpstr>GNN Explainer – Feature Importance</vt:lpstr>
      <vt:lpstr>GNN Explainer - Subgraph Visualization </vt:lpstr>
      <vt:lpstr>Conclusion</vt:lpstr>
      <vt:lpstr>Potential Future Works</vt:lpstr>
      <vt:lpstr>Acknowledgements</vt:lpstr>
      <vt:lpstr>Questions?</vt:lpstr>
      <vt:lpstr>Building Graph</vt:lpstr>
      <vt:lpstr>Step 2: Data Preparation for the GCN</vt:lpstr>
      <vt:lpstr>Step 3: GCN Model Architecture</vt:lpstr>
      <vt:lpstr>GNN Explainer - Subgraph Visualization </vt:lpstr>
      <vt:lpstr>Model Training &amp; Evaluation</vt:lpstr>
    </vt:vector>
  </TitlesOfParts>
  <Company>Foundry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Brad Manier</dc:creator>
  <cp:lastModifiedBy>Hamidreza Razavi</cp:lastModifiedBy>
  <cp:revision>158</cp:revision>
  <dcterms:created xsi:type="dcterms:W3CDTF">2014-02-18T17:37:52Z</dcterms:created>
  <dcterms:modified xsi:type="dcterms:W3CDTF">2025-02-06T16:31:47Z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0x0101000A181F6F4BD4464D843F731AFFADA98B</vt:lpwstr>
  </property>
</Properties>
</file>